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2"/>
    <p:sldId id="257" r:id="rId73"/>
    <p:sldId id="258" r:id="rId74"/>
    <p:sldId id="259" r:id="rId75"/>
    <p:sldId id="260" r:id="rId76"/>
    <p:sldId id="261" r:id="rId77"/>
    <p:sldId id="262" r:id="rId78"/>
    <p:sldId id="263" r:id="rId79"/>
    <p:sldId id="264" r:id="rId80"/>
    <p:sldId id="265" r:id="rId81"/>
    <p:sldId id="266" r:id="rId82"/>
    <p:sldId id="267" r:id="rId83"/>
    <p:sldId id="268" r:id="rId84"/>
    <p:sldId id="269" r:id="rId85"/>
    <p:sldId id="270" r:id="rId86"/>
    <p:sldId id="271" r:id="rId87"/>
    <p:sldId id="272" r:id="rId88"/>
    <p:sldId id="273" r:id="rId89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Saira" charset="1" panose="00000500000000000000"/>
      <p:regular r:id="rId16"/>
    </p:embeddedFont>
    <p:embeddedFont>
      <p:font typeface="Saira Bold" charset="1" panose="00000800000000000000"/>
      <p:regular r:id="rId17"/>
    </p:embeddedFont>
    <p:embeddedFont>
      <p:font typeface="Saira Thin" charset="1" panose="00000300000000000000"/>
      <p:regular r:id="rId18"/>
    </p:embeddedFont>
    <p:embeddedFont>
      <p:font typeface="Saira Extra-Light" charset="1" panose="00000300000000000000"/>
      <p:regular r:id="rId19"/>
    </p:embeddedFont>
    <p:embeddedFont>
      <p:font typeface="Saira Light" charset="1" panose="00000400000000000000"/>
      <p:regular r:id="rId20"/>
    </p:embeddedFont>
    <p:embeddedFont>
      <p:font typeface="Saira Medium" charset="1" panose="00000600000000000000"/>
      <p:regular r:id="rId21"/>
    </p:embeddedFont>
    <p:embeddedFont>
      <p:font typeface="Saira Semi-Bold" charset="1" panose="00000700000000000000"/>
      <p:regular r:id="rId22"/>
    </p:embeddedFont>
    <p:embeddedFont>
      <p:font typeface="Saira Ultra-Bold" charset="1" panose="00000900000000000000"/>
      <p:regular r:id="rId23"/>
    </p:embeddedFont>
    <p:embeddedFont>
      <p:font typeface="Saira Heavy" charset="1" panose="00000A00000000000000"/>
      <p:regular r:id="rId24"/>
    </p:embeddedFont>
    <p:embeddedFont>
      <p:font typeface="IBM Plex Sans Condensed" charset="1" panose="020B0506050203000203"/>
      <p:regular r:id="rId25"/>
    </p:embeddedFont>
    <p:embeddedFont>
      <p:font typeface="IBM Plex Sans Condensed Bold" charset="1" panose="020B0806050203000203"/>
      <p:regular r:id="rId26"/>
    </p:embeddedFont>
    <p:embeddedFont>
      <p:font typeface="IBM Plex Sans Condensed Italics" charset="1" panose="020B0506050203000203"/>
      <p:regular r:id="rId27"/>
    </p:embeddedFont>
    <p:embeddedFont>
      <p:font typeface="IBM Plex Sans Condensed Bold Italics" charset="1" panose="020B0806050203000203"/>
      <p:regular r:id="rId28"/>
    </p:embeddedFont>
    <p:embeddedFont>
      <p:font typeface="IBM Plex Sans Condensed Thin" charset="1" panose="020B0206050203000203"/>
      <p:regular r:id="rId29"/>
    </p:embeddedFont>
    <p:embeddedFont>
      <p:font typeface="IBM Plex Sans Condensed Thin Italics" charset="1" panose="020B0206050203000203"/>
      <p:regular r:id="rId30"/>
    </p:embeddedFont>
    <p:embeddedFont>
      <p:font typeface="IBM Plex Sans Condensed Medium" charset="1" panose="020B0606050203000203"/>
      <p:regular r:id="rId31"/>
    </p:embeddedFont>
    <p:embeddedFont>
      <p:font typeface="IBM Plex Sans Condensed Medium Italics" charset="1" panose="020B0606050203000203"/>
      <p:regular r:id="rId32"/>
    </p:embeddedFont>
    <p:embeddedFont>
      <p:font typeface="Open Sauce" charset="1" panose="00000500000000000000"/>
      <p:regular r:id="rId33"/>
    </p:embeddedFont>
    <p:embeddedFont>
      <p:font typeface="Open Sauce Bold" charset="1" panose="00000800000000000000"/>
      <p:regular r:id="rId34"/>
    </p:embeddedFont>
    <p:embeddedFont>
      <p:font typeface="Open Sauce Italics" charset="1" panose="00000500000000000000"/>
      <p:regular r:id="rId35"/>
    </p:embeddedFont>
    <p:embeddedFont>
      <p:font typeface="Open Sauce Bold Italics" charset="1" panose="00000800000000000000"/>
      <p:regular r:id="rId36"/>
    </p:embeddedFont>
    <p:embeddedFont>
      <p:font typeface="Open Sauce Light" charset="1" panose="00000400000000000000"/>
      <p:regular r:id="rId37"/>
    </p:embeddedFont>
    <p:embeddedFont>
      <p:font typeface="Open Sauce Light Italics" charset="1" panose="00000400000000000000"/>
      <p:regular r:id="rId38"/>
    </p:embeddedFont>
    <p:embeddedFont>
      <p:font typeface="Open Sauce Medium" charset="1" panose="00000600000000000000"/>
      <p:regular r:id="rId39"/>
    </p:embeddedFont>
    <p:embeddedFont>
      <p:font typeface="Open Sauce Medium Italics" charset="1" panose="00000600000000000000"/>
      <p:regular r:id="rId40"/>
    </p:embeddedFont>
    <p:embeddedFont>
      <p:font typeface="Open Sauce Semi-Bold" charset="1" panose="00000700000000000000"/>
      <p:regular r:id="rId41"/>
    </p:embeddedFont>
    <p:embeddedFont>
      <p:font typeface="Open Sauce Semi-Bold Italics" charset="1" panose="00000700000000000000"/>
      <p:regular r:id="rId42"/>
    </p:embeddedFont>
    <p:embeddedFont>
      <p:font typeface="Open Sauce Heavy" charset="1" panose="00000A00000000000000"/>
      <p:regular r:id="rId43"/>
    </p:embeddedFont>
    <p:embeddedFont>
      <p:font typeface="Open Sauce Heavy Italics" charset="1" panose="00000A00000000000000"/>
      <p:regular r:id="rId44"/>
    </p:embeddedFont>
    <p:embeddedFont>
      <p:font typeface="Barlow" charset="1" panose="00000500000000000000"/>
      <p:regular r:id="rId45"/>
    </p:embeddedFont>
    <p:embeddedFont>
      <p:font typeface="Barlow Bold" charset="1" panose="00000800000000000000"/>
      <p:regular r:id="rId46"/>
    </p:embeddedFont>
    <p:embeddedFont>
      <p:font typeface="Barlow Italics" charset="1" panose="00000500000000000000"/>
      <p:regular r:id="rId47"/>
    </p:embeddedFont>
    <p:embeddedFont>
      <p:font typeface="Barlow Bold Italics" charset="1" panose="00000800000000000000"/>
      <p:regular r:id="rId48"/>
    </p:embeddedFont>
    <p:embeddedFont>
      <p:font typeface="Barlow Thin" charset="1" panose="00000300000000000000"/>
      <p:regular r:id="rId49"/>
    </p:embeddedFont>
    <p:embeddedFont>
      <p:font typeface="Barlow Thin Italics" charset="1" panose="00000300000000000000"/>
      <p:regular r:id="rId50"/>
    </p:embeddedFont>
    <p:embeddedFont>
      <p:font typeface="Barlow Extra-Light" charset="1" panose="00000300000000000000"/>
      <p:regular r:id="rId51"/>
    </p:embeddedFont>
    <p:embeddedFont>
      <p:font typeface="Barlow Extra-Light Italics" charset="1" panose="00000300000000000000"/>
      <p:regular r:id="rId52"/>
    </p:embeddedFont>
    <p:embeddedFont>
      <p:font typeface="Barlow Light" charset="1" panose="00000400000000000000"/>
      <p:regular r:id="rId53"/>
    </p:embeddedFont>
    <p:embeddedFont>
      <p:font typeface="Barlow Light Italics" charset="1" panose="00000400000000000000"/>
      <p:regular r:id="rId54"/>
    </p:embeddedFont>
    <p:embeddedFont>
      <p:font typeface="Barlow Medium" charset="1" panose="00000600000000000000"/>
      <p:regular r:id="rId55"/>
    </p:embeddedFont>
    <p:embeddedFont>
      <p:font typeface="Barlow Medium Italics" charset="1" panose="00000600000000000000"/>
      <p:regular r:id="rId56"/>
    </p:embeddedFont>
    <p:embeddedFont>
      <p:font typeface="Barlow Semi-Bold" charset="1" panose="00000700000000000000"/>
      <p:regular r:id="rId57"/>
    </p:embeddedFont>
    <p:embeddedFont>
      <p:font typeface="Barlow Semi-Bold Italics" charset="1" panose="00000700000000000000"/>
      <p:regular r:id="rId58"/>
    </p:embeddedFont>
    <p:embeddedFont>
      <p:font typeface="Barlow Ultra-Bold" charset="1" panose="00000900000000000000"/>
      <p:regular r:id="rId59"/>
    </p:embeddedFont>
    <p:embeddedFont>
      <p:font typeface="Barlow Ultra-Bold Italics" charset="1" panose="00000900000000000000"/>
      <p:regular r:id="rId60"/>
    </p:embeddedFont>
    <p:embeddedFont>
      <p:font typeface="Barlow Heavy" charset="1" panose="00000A00000000000000"/>
      <p:regular r:id="rId61"/>
    </p:embeddedFont>
    <p:embeddedFont>
      <p:font typeface="Barlow Heavy Italics" charset="1" panose="00000A00000000000000"/>
      <p:regular r:id="rId62"/>
    </p:embeddedFont>
    <p:embeddedFont>
      <p:font typeface="Open Sans" charset="1" panose="020B0606030504020204"/>
      <p:regular r:id="rId63"/>
    </p:embeddedFont>
    <p:embeddedFont>
      <p:font typeface="Open Sans Bold" charset="1" panose="020B0806030504020204"/>
      <p:regular r:id="rId64"/>
    </p:embeddedFont>
    <p:embeddedFont>
      <p:font typeface="Open Sans Italics" charset="1" panose="020B0606030504020204"/>
      <p:regular r:id="rId65"/>
    </p:embeddedFont>
    <p:embeddedFont>
      <p:font typeface="Open Sans Bold Italics" charset="1" panose="020B0806030504020204"/>
      <p:regular r:id="rId66"/>
    </p:embeddedFont>
    <p:embeddedFont>
      <p:font typeface="Open Sans Light" charset="1" panose="020B0306030504020204"/>
      <p:regular r:id="rId67"/>
    </p:embeddedFont>
    <p:embeddedFont>
      <p:font typeface="Open Sans Light Italics" charset="1" panose="020B0306030504020204"/>
      <p:regular r:id="rId68"/>
    </p:embeddedFont>
    <p:embeddedFont>
      <p:font typeface="Open Sans Ultra-Bold" charset="1" panose="00000000000000000000"/>
      <p:regular r:id="rId69"/>
    </p:embeddedFont>
    <p:embeddedFont>
      <p:font typeface="Open Sans Ultra-Bold Italics" charset="1" panose="00000000000000000000"/>
      <p:regular r:id="rId70"/>
    </p:embeddedFont>
    <p:embeddedFont>
      <p:font typeface="Bungee" charset="1" panose="0000000000000000000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slides/slide1.xml" Type="http://schemas.openxmlformats.org/officeDocument/2006/relationships/slide"/><Relationship Id="rId73" Target="slides/slide2.xml" Type="http://schemas.openxmlformats.org/officeDocument/2006/relationships/slide"/><Relationship Id="rId74" Target="slides/slide3.xml" Type="http://schemas.openxmlformats.org/officeDocument/2006/relationships/slide"/><Relationship Id="rId75" Target="slides/slide4.xml" Type="http://schemas.openxmlformats.org/officeDocument/2006/relationships/slide"/><Relationship Id="rId76" Target="slides/slide5.xml" Type="http://schemas.openxmlformats.org/officeDocument/2006/relationships/slide"/><Relationship Id="rId77" Target="slides/slide6.xml" Type="http://schemas.openxmlformats.org/officeDocument/2006/relationships/slide"/><Relationship Id="rId78" Target="slides/slide7.xml" Type="http://schemas.openxmlformats.org/officeDocument/2006/relationships/slide"/><Relationship Id="rId79" Target="slides/slide8.xml" Type="http://schemas.openxmlformats.org/officeDocument/2006/relationships/slide"/><Relationship Id="rId8" Target="fonts/font8.fntdata" Type="http://schemas.openxmlformats.org/officeDocument/2006/relationships/font"/><Relationship Id="rId80" Target="slides/slide9.xml" Type="http://schemas.openxmlformats.org/officeDocument/2006/relationships/slide"/><Relationship Id="rId81" Target="slides/slide10.xml" Type="http://schemas.openxmlformats.org/officeDocument/2006/relationships/slide"/><Relationship Id="rId82" Target="slides/slide11.xml" Type="http://schemas.openxmlformats.org/officeDocument/2006/relationships/slide"/><Relationship Id="rId83" Target="slides/slide12.xml" Type="http://schemas.openxmlformats.org/officeDocument/2006/relationships/slide"/><Relationship Id="rId84" Target="slides/slide13.xml" Type="http://schemas.openxmlformats.org/officeDocument/2006/relationships/slide"/><Relationship Id="rId85" Target="slides/slide14.xml" Type="http://schemas.openxmlformats.org/officeDocument/2006/relationships/slide"/><Relationship Id="rId86" Target="slides/slide15.xml" Type="http://schemas.openxmlformats.org/officeDocument/2006/relationships/slide"/><Relationship Id="rId87" Target="slides/slide16.xml" Type="http://schemas.openxmlformats.org/officeDocument/2006/relationships/slide"/><Relationship Id="rId88" Target="slides/slide17.xml" Type="http://schemas.openxmlformats.org/officeDocument/2006/relationships/slide"/><Relationship Id="rId89" Target="slides/slide18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jpeg" Type="http://schemas.openxmlformats.org/officeDocument/2006/relationships/image"/><Relationship Id="rId4" Target="../media/image47.jpe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24.jpeg" Type="http://schemas.openxmlformats.org/officeDocument/2006/relationships/image"/><Relationship Id="rId8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7200" y="-221898"/>
            <a:ext cx="19321636" cy="10881557"/>
            <a:chOff x="0" y="0"/>
            <a:chExt cx="25762181" cy="14508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753841" y="8133219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0" y="0"/>
                  </a:moveTo>
                  <a:lnTo>
                    <a:pt x="5008340" y="0"/>
                  </a:lnTo>
                  <a:lnTo>
                    <a:pt x="5008340" y="5893047"/>
                  </a:lnTo>
                  <a:lnTo>
                    <a:pt x="0" y="5893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295864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09600" y="7650742"/>
              <a:ext cx="4894897" cy="6858000"/>
            </a:xfrm>
            <a:custGeom>
              <a:avLst/>
              <a:gdLst/>
              <a:ahLst/>
              <a:cxnLst/>
              <a:rect r="r" b="b" t="t" l="l"/>
              <a:pathLst>
                <a:path h="6858000" w="4894897">
                  <a:moveTo>
                    <a:pt x="0" y="0"/>
                  </a:moveTo>
                  <a:lnTo>
                    <a:pt x="4894897" y="0"/>
                  </a:lnTo>
                  <a:lnTo>
                    <a:pt x="489489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20098702" y="0"/>
              <a:ext cx="4894897" cy="6858000"/>
            </a:xfrm>
            <a:custGeom>
              <a:avLst/>
              <a:gdLst/>
              <a:ahLst/>
              <a:cxnLst/>
              <a:rect r="r" b="b" t="t" l="l"/>
              <a:pathLst>
                <a:path h="6858000" w="4894897">
                  <a:moveTo>
                    <a:pt x="4894898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4894898" y="0"/>
                  </a:lnTo>
                  <a:lnTo>
                    <a:pt x="4894898" y="685800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39123" y="11457137"/>
              <a:ext cx="2752167" cy="2366254"/>
            </a:xfrm>
            <a:custGeom>
              <a:avLst/>
              <a:gdLst/>
              <a:ahLst/>
              <a:cxnLst/>
              <a:rect r="r" b="b" t="t" l="l"/>
              <a:pathLst>
                <a:path h="2366254" w="2752167">
                  <a:moveTo>
                    <a:pt x="0" y="0"/>
                  </a:moveTo>
                  <a:lnTo>
                    <a:pt x="2752167" y="0"/>
                  </a:lnTo>
                  <a:lnTo>
                    <a:pt x="2752167" y="2366255"/>
                  </a:lnTo>
                  <a:lnTo>
                    <a:pt x="0" y="2366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501867" y="11639798"/>
              <a:ext cx="4525648" cy="2183593"/>
            </a:xfrm>
            <a:custGeom>
              <a:avLst/>
              <a:gdLst/>
              <a:ahLst/>
              <a:cxnLst/>
              <a:rect r="r" b="b" t="t" l="l"/>
              <a:pathLst>
                <a:path h="2183593" w="4525648">
                  <a:moveTo>
                    <a:pt x="0" y="0"/>
                  </a:moveTo>
                  <a:lnTo>
                    <a:pt x="4525648" y="0"/>
                  </a:lnTo>
                  <a:lnTo>
                    <a:pt x="4525648" y="2183594"/>
                  </a:lnTo>
                  <a:lnTo>
                    <a:pt x="0" y="218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3227" r="0" b="-5402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433915" y="11639798"/>
              <a:ext cx="1811086" cy="2183593"/>
            </a:xfrm>
            <a:custGeom>
              <a:avLst/>
              <a:gdLst/>
              <a:ahLst/>
              <a:cxnLst/>
              <a:rect r="r" b="b" t="t" l="l"/>
              <a:pathLst>
                <a:path h="2183593" w="1811086">
                  <a:moveTo>
                    <a:pt x="0" y="0"/>
                  </a:moveTo>
                  <a:lnTo>
                    <a:pt x="1811086" y="0"/>
                  </a:lnTo>
                  <a:lnTo>
                    <a:pt x="1811086" y="2183594"/>
                  </a:lnTo>
                  <a:lnTo>
                    <a:pt x="0" y="218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2515" t="-23252" r="-24370" b="-1488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968901" y="12100438"/>
              <a:ext cx="3310827" cy="1231903"/>
            </a:xfrm>
            <a:custGeom>
              <a:avLst/>
              <a:gdLst/>
              <a:ahLst/>
              <a:cxnLst/>
              <a:rect r="r" b="b" t="t" l="l"/>
              <a:pathLst>
                <a:path h="1231903" w="3310827">
                  <a:moveTo>
                    <a:pt x="0" y="0"/>
                  </a:moveTo>
                  <a:lnTo>
                    <a:pt x="3310827" y="0"/>
                  </a:lnTo>
                  <a:lnTo>
                    <a:pt x="3310827" y="1231904"/>
                  </a:lnTo>
                  <a:lnTo>
                    <a:pt x="0" y="1231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241679" y="4175864"/>
              <a:ext cx="16746617" cy="4434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57"/>
                </a:lnSpc>
              </a:pPr>
              <a:r>
                <a:rPr lang="en-US" sz="9683">
                  <a:solidFill>
                    <a:srgbClr val="48FCFA"/>
                  </a:solidFill>
                  <a:latin typeface="Saira Bold"/>
                </a:rPr>
                <a:t>ROBOT</a:t>
              </a:r>
            </a:p>
            <a:p>
              <a:pPr algn="ctr">
                <a:lnSpc>
                  <a:spcPts val="13557"/>
                </a:lnSpc>
              </a:pPr>
              <a:r>
                <a:rPr lang="en-US" sz="9683">
                  <a:solidFill>
                    <a:srgbClr val="48FCFA"/>
                  </a:solidFill>
                  <a:latin typeface="Saira Bold"/>
                </a:rPr>
                <a:t> EDUCATION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193" y="156958"/>
            <a:ext cx="18191240" cy="11717249"/>
            <a:chOff x="0" y="0"/>
            <a:chExt cx="24254987" cy="15622998"/>
          </a:xfrm>
        </p:grpSpPr>
        <p:sp>
          <p:nvSpPr>
            <p:cNvPr name="AutoShape 3" id="3"/>
            <p:cNvSpPr/>
            <p:nvPr/>
          </p:nvSpPr>
          <p:spPr>
            <a:xfrm flipV="true">
              <a:off x="8349524" y="1851646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8349524" y="7976339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8349524" y="4918665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8349524" y="11008821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5961" y="8831086"/>
              <a:ext cx="5946044" cy="3989255"/>
            </a:xfrm>
            <a:custGeom>
              <a:avLst/>
              <a:gdLst/>
              <a:ahLst/>
              <a:cxnLst/>
              <a:rect r="r" b="b" t="t" l="l"/>
              <a:pathLst>
                <a:path h="3989255" w="5946044">
                  <a:moveTo>
                    <a:pt x="0" y="0"/>
                  </a:moveTo>
                  <a:lnTo>
                    <a:pt x="5946044" y="0"/>
                  </a:lnTo>
                  <a:lnTo>
                    <a:pt x="5946044" y="3989255"/>
                  </a:lnTo>
                  <a:lnTo>
                    <a:pt x="0" y="3989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true" rot="-9913176">
              <a:off x="18577806" y="9188599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46044" cy="3989255"/>
            </a:xfrm>
            <a:custGeom>
              <a:avLst/>
              <a:gdLst/>
              <a:ahLst/>
              <a:cxnLst/>
              <a:rect r="r" b="b" t="t" l="l"/>
              <a:pathLst>
                <a:path h="3989255" w="5946044">
                  <a:moveTo>
                    <a:pt x="0" y="0"/>
                  </a:moveTo>
                  <a:lnTo>
                    <a:pt x="5946044" y="0"/>
                  </a:lnTo>
                  <a:lnTo>
                    <a:pt x="5946044" y="3989255"/>
                  </a:lnTo>
                  <a:lnTo>
                    <a:pt x="0" y="3989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305961" y="2659467"/>
              <a:ext cx="5946044" cy="3989255"/>
            </a:xfrm>
            <a:custGeom>
              <a:avLst/>
              <a:gdLst/>
              <a:ahLst/>
              <a:cxnLst/>
              <a:rect r="r" b="b" t="t" l="l"/>
              <a:pathLst>
                <a:path h="3989255" w="5946044">
                  <a:moveTo>
                    <a:pt x="0" y="0"/>
                  </a:moveTo>
                  <a:lnTo>
                    <a:pt x="5946044" y="0"/>
                  </a:lnTo>
                  <a:lnTo>
                    <a:pt x="5946044" y="3989255"/>
                  </a:lnTo>
                  <a:lnTo>
                    <a:pt x="0" y="3989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617941"/>
              <a:ext cx="5946044" cy="3989255"/>
            </a:xfrm>
            <a:custGeom>
              <a:avLst/>
              <a:gdLst/>
              <a:ahLst/>
              <a:cxnLst/>
              <a:rect r="r" b="b" t="t" l="l"/>
              <a:pathLst>
                <a:path h="3989255" w="5946044">
                  <a:moveTo>
                    <a:pt x="0" y="0"/>
                  </a:moveTo>
                  <a:lnTo>
                    <a:pt x="5946044" y="0"/>
                  </a:lnTo>
                  <a:lnTo>
                    <a:pt x="5946044" y="3989255"/>
                  </a:lnTo>
                  <a:lnTo>
                    <a:pt x="0" y="3989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090935" y="9329838"/>
              <a:ext cx="3965399" cy="3032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2"/>
                </a:lnSpc>
              </a:pPr>
              <a:r>
                <a:rPr lang="en-US" sz="2310" spc="-60">
                  <a:solidFill>
                    <a:srgbClr val="FFFFFF"/>
                  </a:solidFill>
                  <a:latin typeface="Saira Bold"/>
                </a:rPr>
                <a:t> Creating a more responsive and personalized learning environment for student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80656" y="4702527"/>
              <a:ext cx="5393846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  <a:ea typeface="Saira Bold"/>
                </a:rPr>
                <a:t>6.Dynamic Adaptation﻿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70509" y="603978"/>
              <a:ext cx="3763664" cy="2983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AI analyzes learning patterns, tailoring content and difficulty to individual student needs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421022"/>
              <a:ext cx="8349524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</a:rPr>
                <a:t>8.Creating a Responsive Learning Environment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305961" y="7623527"/>
              <a:ext cx="9500746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4DF9FE"/>
                  </a:solidFill>
                  <a:latin typeface="Saira Bold"/>
                </a:rPr>
                <a:t>7. Transformation of Educational Landscape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152901" y="3419655"/>
              <a:ext cx="4252163" cy="2373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Robot dynamically adjusts to each student's learning style and preferences.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124247" y="1425455"/>
              <a:ext cx="737537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</a:rPr>
                <a:t>5. AI Algorithm Applications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70509" y="6344849"/>
              <a:ext cx="3763664" cy="246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354" spc="-61">
                  <a:solidFill>
                    <a:srgbClr val="FFFFFF"/>
                  </a:solidFill>
                  <a:latin typeface="Saira Bold"/>
                </a:rPr>
                <a:t>Aspiring to transform education with IoT and AI infusion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004AAD">
                <a:alpha val="2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375660" y="7822953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0" y="0"/>
                  </a:moveTo>
                  <a:lnTo>
                    <a:pt x="5008340" y="0"/>
                  </a:lnTo>
                  <a:lnTo>
                    <a:pt x="5008340" y="5893047"/>
                  </a:lnTo>
                  <a:lnTo>
                    <a:pt x="0" y="5893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0" y="0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3871662" y="4072674"/>
              <a:ext cx="15503998" cy="8560880"/>
              <a:chOff x="0" y="0"/>
              <a:chExt cx="3062518" cy="16910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062518" cy="1691038"/>
              </a:xfrm>
              <a:custGeom>
                <a:avLst/>
                <a:gdLst/>
                <a:ahLst/>
                <a:cxnLst/>
                <a:rect r="r" b="b" t="t" l="l"/>
                <a:pathLst>
                  <a:path h="1691038" w="3062518">
                    <a:moveTo>
                      <a:pt x="33956" y="0"/>
                    </a:moveTo>
                    <a:lnTo>
                      <a:pt x="3028562" y="0"/>
                    </a:lnTo>
                    <a:cubicBezTo>
                      <a:pt x="3037568" y="0"/>
                      <a:pt x="3046205" y="3577"/>
                      <a:pt x="3052573" y="9945"/>
                    </a:cubicBezTo>
                    <a:cubicBezTo>
                      <a:pt x="3058941" y="16313"/>
                      <a:pt x="3062518" y="24950"/>
                      <a:pt x="3062518" y="33956"/>
                    </a:cubicBezTo>
                    <a:lnTo>
                      <a:pt x="3062518" y="1657082"/>
                    </a:lnTo>
                    <a:cubicBezTo>
                      <a:pt x="3062518" y="1666088"/>
                      <a:pt x="3058941" y="1674725"/>
                      <a:pt x="3052573" y="1681093"/>
                    </a:cubicBezTo>
                    <a:cubicBezTo>
                      <a:pt x="3046205" y="1687461"/>
                      <a:pt x="3037568" y="1691038"/>
                      <a:pt x="3028562" y="1691038"/>
                    </a:cubicBezTo>
                    <a:lnTo>
                      <a:pt x="33956" y="1691038"/>
                    </a:lnTo>
                    <a:cubicBezTo>
                      <a:pt x="24950" y="1691038"/>
                      <a:pt x="16313" y="1687461"/>
                      <a:pt x="9945" y="1681093"/>
                    </a:cubicBezTo>
                    <a:cubicBezTo>
                      <a:pt x="3577" y="1674725"/>
                      <a:pt x="0" y="1666088"/>
                      <a:pt x="0" y="1657082"/>
                    </a:cubicBezTo>
                    <a:lnTo>
                      <a:pt x="0" y="33956"/>
                    </a:lnTo>
                    <a:cubicBezTo>
                      <a:pt x="0" y="24950"/>
                      <a:pt x="3577" y="16313"/>
                      <a:pt x="9945" y="9945"/>
                    </a:cubicBezTo>
                    <a:cubicBezTo>
                      <a:pt x="16313" y="3577"/>
                      <a:pt x="24950" y="0"/>
                      <a:pt x="33956" y="0"/>
                    </a:cubicBezTo>
                    <a:close/>
                  </a:path>
                </a:pathLst>
              </a:custGeom>
              <a:solidFill>
                <a:srgbClr val="00102B">
                  <a:alpha val="8000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3062518" cy="1729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4150737" y="2946523"/>
              <a:ext cx="6969950" cy="7749290"/>
            </a:xfrm>
            <a:custGeom>
              <a:avLst/>
              <a:gdLst/>
              <a:ahLst/>
              <a:cxnLst/>
              <a:rect r="r" b="b" t="t" l="l"/>
              <a:pathLst>
                <a:path h="7749290" w="6969950">
                  <a:moveTo>
                    <a:pt x="0" y="0"/>
                  </a:moveTo>
                  <a:lnTo>
                    <a:pt x="6969950" y="0"/>
                  </a:lnTo>
                  <a:lnTo>
                    <a:pt x="6969950" y="7749291"/>
                  </a:lnTo>
                  <a:lnTo>
                    <a:pt x="0" y="7749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737664" y="2165925"/>
              <a:ext cx="18383023" cy="1456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48FCFA"/>
                  </a:solidFill>
                  <a:latin typeface="Saira Bold"/>
                </a:rPr>
                <a:t>Robot Model Enhancement Challenge</a:t>
              </a:r>
            </a:p>
            <a:p>
              <a:pPr>
                <a:lnSpc>
                  <a:spcPts val="84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04566" y="4706698"/>
              <a:ext cx="11031446" cy="6848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6"/>
                </a:lnSpc>
              </a:pPr>
              <a:r>
                <a:rPr lang="en-US" sz="3161">
                  <a:solidFill>
                    <a:srgbClr val="48FCFA"/>
                  </a:solidFill>
                  <a:latin typeface="Saira Bold"/>
                </a:rPr>
                <a:t>1)Wood as Primary Material: </a:t>
              </a:r>
            </a:p>
            <a:p>
              <a:pPr>
                <a:lnSpc>
                  <a:spcPts val="3984"/>
                </a:lnSpc>
              </a:pPr>
              <a:r>
                <a:rPr lang="en-US" sz="2845">
                  <a:solidFill>
                    <a:srgbClr val="FFFFFF"/>
                  </a:solidFill>
                  <a:latin typeface="Saira Light"/>
                </a:rPr>
                <a:t>Choosing wood for the educational robot is intentional for cost-effectiveness and natural strength, aligning with our commitment to sustainability and durability.</a:t>
              </a:r>
            </a:p>
            <a:p>
              <a:pPr>
                <a:lnSpc>
                  <a:spcPts val="4426"/>
                </a:lnSpc>
              </a:pPr>
              <a:r>
                <a:rPr lang="en-US" sz="3161">
                  <a:solidFill>
                    <a:srgbClr val="48FCFA"/>
                  </a:solidFill>
                  <a:latin typeface="Saira Bold"/>
                </a:rPr>
                <a:t>2)Safety for Children:</a:t>
              </a:r>
            </a:p>
            <a:p>
              <a:pPr>
                <a:lnSpc>
                  <a:spcPts val="3984"/>
                </a:lnSpc>
                <a:spcBef>
                  <a:spcPct val="0"/>
                </a:spcBef>
              </a:pPr>
              <a:r>
                <a:rPr lang="en-US" sz="2845">
                  <a:solidFill>
                    <a:srgbClr val="FFFFFF"/>
                  </a:solidFill>
                  <a:latin typeface="Saira Light"/>
                </a:rPr>
                <a:t> Child safety is our priority in the educational robot's design. Rounded edges, non-toxic finishes, and wooden components create a secure learning space.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905" y="-86278"/>
            <a:ext cx="17691095" cy="10373278"/>
            <a:chOff x="0" y="0"/>
            <a:chExt cx="23588127" cy="13831038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18579787" y="0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0" y="5893047"/>
                  </a:moveTo>
                  <a:lnTo>
                    <a:pt x="5008340" y="5893047"/>
                  </a:lnTo>
                  <a:lnTo>
                    <a:pt x="5008340" y="0"/>
                  </a:lnTo>
                  <a:lnTo>
                    <a:pt x="0" y="0"/>
                  </a:lnTo>
                  <a:lnTo>
                    <a:pt x="0" y="589304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79787" y="7937991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0" y="0"/>
                  </a:moveTo>
                  <a:lnTo>
                    <a:pt x="5008340" y="0"/>
                  </a:lnTo>
                  <a:lnTo>
                    <a:pt x="5008340" y="5893047"/>
                  </a:lnTo>
                  <a:lnTo>
                    <a:pt x="0" y="5893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522732" y="2946523"/>
              <a:ext cx="4505805" cy="3885373"/>
              <a:chOff x="0" y="0"/>
              <a:chExt cx="942591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425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2591">
                    <a:moveTo>
                      <a:pt x="38946" y="0"/>
                    </a:moveTo>
                    <a:lnTo>
                      <a:pt x="903645" y="0"/>
                    </a:lnTo>
                    <a:cubicBezTo>
                      <a:pt x="913974" y="0"/>
                      <a:pt x="923880" y="4103"/>
                      <a:pt x="931184" y="11407"/>
                    </a:cubicBezTo>
                    <a:cubicBezTo>
                      <a:pt x="938488" y="18711"/>
                      <a:pt x="942591" y="28617"/>
                      <a:pt x="942591" y="38946"/>
                    </a:cubicBezTo>
                    <a:lnTo>
                      <a:pt x="942591" y="773854"/>
                    </a:lnTo>
                    <a:cubicBezTo>
                      <a:pt x="942591" y="784183"/>
                      <a:pt x="938488" y="794089"/>
                      <a:pt x="931184" y="801393"/>
                    </a:cubicBezTo>
                    <a:cubicBezTo>
                      <a:pt x="923880" y="808697"/>
                      <a:pt x="913974" y="812800"/>
                      <a:pt x="903645" y="812800"/>
                    </a:cubicBezTo>
                    <a:lnTo>
                      <a:pt x="38946" y="812800"/>
                    </a:lnTo>
                    <a:cubicBezTo>
                      <a:pt x="28617" y="812800"/>
                      <a:pt x="18711" y="808697"/>
                      <a:pt x="11407" y="801393"/>
                    </a:cubicBezTo>
                    <a:cubicBezTo>
                      <a:pt x="4103" y="794089"/>
                      <a:pt x="0" y="784183"/>
                      <a:pt x="0" y="773854"/>
                    </a:cubicBezTo>
                    <a:lnTo>
                      <a:pt x="0" y="38946"/>
                    </a:lnTo>
                    <a:cubicBezTo>
                      <a:pt x="0" y="28617"/>
                      <a:pt x="4103" y="18711"/>
                      <a:pt x="11407" y="11407"/>
                    </a:cubicBezTo>
                    <a:cubicBezTo>
                      <a:pt x="18711" y="4103"/>
                      <a:pt x="28617" y="0"/>
                      <a:pt x="38946" y="0"/>
                    </a:cubicBezTo>
                    <a:close/>
                  </a:path>
                </a:pathLst>
              </a:custGeom>
              <a:solidFill>
                <a:srgbClr val="39B54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942591" cy="850900"/>
              </a:xfrm>
              <a:prstGeom prst="rect">
                <a:avLst/>
              </a:prstGeom>
            </p:spPr>
            <p:txBody>
              <a:bodyPr anchor="ctr" rtlCol="false" tIns="47968" lIns="47968" bIns="47968" rIns="479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6027048" y="2946523"/>
              <a:ext cx="4505805" cy="3885373"/>
              <a:chOff x="0" y="0"/>
              <a:chExt cx="942591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25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2591">
                    <a:moveTo>
                      <a:pt x="38946" y="0"/>
                    </a:moveTo>
                    <a:lnTo>
                      <a:pt x="903645" y="0"/>
                    </a:lnTo>
                    <a:cubicBezTo>
                      <a:pt x="913974" y="0"/>
                      <a:pt x="923880" y="4103"/>
                      <a:pt x="931184" y="11407"/>
                    </a:cubicBezTo>
                    <a:cubicBezTo>
                      <a:pt x="938488" y="18711"/>
                      <a:pt x="942591" y="28617"/>
                      <a:pt x="942591" y="38946"/>
                    </a:cubicBezTo>
                    <a:lnTo>
                      <a:pt x="942591" y="773854"/>
                    </a:lnTo>
                    <a:cubicBezTo>
                      <a:pt x="942591" y="784183"/>
                      <a:pt x="938488" y="794089"/>
                      <a:pt x="931184" y="801393"/>
                    </a:cubicBezTo>
                    <a:cubicBezTo>
                      <a:pt x="923880" y="808697"/>
                      <a:pt x="913974" y="812800"/>
                      <a:pt x="903645" y="812800"/>
                    </a:cubicBezTo>
                    <a:lnTo>
                      <a:pt x="38946" y="812800"/>
                    </a:lnTo>
                    <a:cubicBezTo>
                      <a:pt x="28617" y="812800"/>
                      <a:pt x="18711" y="808697"/>
                      <a:pt x="11407" y="801393"/>
                    </a:cubicBezTo>
                    <a:cubicBezTo>
                      <a:pt x="4103" y="794089"/>
                      <a:pt x="0" y="784183"/>
                      <a:pt x="0" y="773854"/>
                    </a:cubicBezTo>
                    <a:lnTo>
                      <a:pt x="0" y="38946"/>
                    </a:lnTo>
                    <a:cubicBezTo>
                      <a:pt x="0" y="28617"/>
                      <a:pt x="4103" y="18711"/>
                      <a:pt x="11407" y="11407"/>
                    </a:cubicBezTo>
                    <a:cubicBezTo>
                      <a:pt x="18711" y="4103"/>
                      <a:pt x="28617" y="0"/>
                      <a:pt x="38946" y="0"/>
                    </a:cubicBezTo>
                    <a:close/>
                  </a:path>
                </a:pathLst>
              </a:custGeom>
              <a:solidFill>
                <a:srgbClr val="39B54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42591" cy="850900"/>
              </a:xfrm>
              <a:prstGeom prst="rect">
                <a:avLst/>
              </a:prstGeom>
            </p:spPr>
            <p:txBody>
              <a:bodyPr anchor="ctr" rtlCol="false" tIns="47968" lIns="47968" bIns="47968" rIns="479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522732" y="7675300"/>
              <a:ext cx="4505805" cy="3885373"/>
              <a:chOff x="0" y="0"/>
              <a:chExt cx="942591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25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2591">
                    <a:moveTo>
                      <a:pt x="38946" y="0"/>
                    </a:moveTo>
                    <a:lnTo>
                      <a:pt x="903645" y="0"/>
                    </a:lnTo>
                    <a:cubicBezTo>
                      <a:pt x="913974" y="0"/>
                      <a:pt x="923880" y="4103"/>
                      <a:pt x="931184" y="11407"/>
                    </a:cubicBezTo>
                    <a:cubicBezTo>
                      <a:pt x="938488" y="18711"/>
                      <a:pt x="942591" y="28617"/>
                      <a:pt x="942591" y="38946"/>
                    </a:cubicBezTo>
                    <a:lnTo>
                      <a:pt x="942591" y="773854"/>
                    </a:lnTo>
                    <a:cubicBezTo>
                      <a:pt x="942591" y="784183"/>
                      <a:pt x="938488" y="794089"/>
                      <a:pt x="931184" y="801393"/>
                    </a:cubicBezTo>
                    <a:cubicBezTo>
                      <a:pt x="923880" y="808697"/>
                      <a:pt x="913974" y="812800"/>
                      <a:pt x="903645" y="812800"/>
                    </a:cubicBezTo>
                    <a:lnTo>
                      <a:pt x="38946" y="812800"/>
                    </a:lnTo>
                    <a:cubicBezTo>
                      <a:pt x="28617" y="812800"/>
                      <a:pt x="18711" y="808697"/>
                      <a:pt x="11407" y="801393"/>
                    </a:cubicBezTo>
                    <a:cubicBezTo>
                      <a:pt x="4103" y="794089"/>
                      <a:pt x="0" y="784183"/>
                      <a:pt x="0" y="773854"/>
                    </a:cubicBezTo>
                    <a:lnTo>
                      <a:pt x="0" y="38946"/>
                    </a:lnTo>
                    <a:cubicBezTo>
                      <a:pt x="0" y="28617"/>
                      <a:pt x="4103" y="18711"/>
                      <a:pt x="11407" y="11407"/>
                    </a:cubicBezTo>
                    <a:cubicBezTo>
                      <a:pt x="18711" y="4103"/>
                      <a:pt x="28617" y="0"/>
                      <a:pt x="38946" y="0"/>
                    </a:cubicBezTo>
                    <a:close/>
                  </a:path>
                </a:pathLst>
              </a:custGeom>
              <a:solidFill>
                <a:srgbClr val="39B54A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942591" cy="850900"/>
              </a:xfrm>
              <a:prstGeom prst="rect">
                <a:avLst/>
              </a:prstGeom>
            </p:spPr>
            <p:txBody>
              <a:bodyPr anchor="ctr" rtlCol="false" tIns="47968" lIns="47968" bIns="47968" rIns="479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27048" y="7675300"/>
              <a:ext cx="4505805" cy="3885373"/>
              <a:chOff x="0" y="0"/>
              <a:chExt cx="942591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4259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2591">
                    <a:moveTo>
                      <a:pt x="38946" y="0"/>
                    </a:moveTo>
                    <a:lnTo>
                      <a:pt x="903645" y="0"/>
                    </a:lnTo>
                    <a:cubicBezTo>
                      <a:pt x="913974" y="0"/>
                      <a:pt x="923880" y="4103"/>
                      <a:pt x="931184" y="11407"/>
                    </a:cubicBezTo>
                    <a:cubicBezTo>
                      <a:pt x="938488" y="18711"/>
                      <a:pt x="942591" y="28617"/>
                      <a:pt x="942591" y="38946"/>
                    </a:cubicBezTo>
                    <a:lnTo>
                      <a:pt x="942591" y="773854"/>
                    </a:lnTo>
                    <a:cubicBezTo>
                      <a:pt x="942591" y="784183"/>
                      <a:pt x="938488" y="794089"/>
                      <a:pt x="931184" y="801393"/>
                    </a:cubicBezTo>
                    <a:cubicBezTo>
                      <a:pt x="923880" y="808697"/>
                      <a:pt x="913974" y="812800"/>
                      <a:pt x="903645" y="812800"/>
                    </a:cubicBezTo>
                    <a:lnTo>
                      <a:pt x="38946" y="812800"/>
                    </a:lnTo>
                    <a:cubicBezTo>
                      <a:pt x="28617" y="812800"/>
                      <a:pt x="18711" y="808697"/>
                      <a:pt x="11407" y="801393"/>
                    </a:cubicBezTo>
                    <a:cubicBezTo>
                      <a:pt x="4103" y="794089"/>
                      <a:pt x="0" y="784183"/>
                      <a:pt x="0" y="773854"/>
                    </a:cubicBezTo>
                    <a:lnTo>
                      <a:pt x="0" y="38946"/>
                    </a:lnTo>
                    <a:cubicBezTo>
                      <a:pt x="0" y="28617"/>
                      <a:pt x="4103" y="18711"/>
                      <a:pt x="11407" y="11407"/>
                    </a:cubicBezTo>
                    <a:cubicBezTo>
                      <a:pt x="18711" y="4103"/>
                      <a:pt x="28617" y="0"/>
                      <a:pt x="38946" y="0"/>
                    </a:cubicBezTo>
                    <a:close/>
                  </a:path>
                </a:pathLst>
              </a:custGeom>
              <a:solidFill>
                <a:srgbClr val="39B54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942591" cy="850900"/>
              </a:xfrm>
              <a:prstGeom prst="rect">
                <a:avLst/>
              </a:prstGeom>
            </p:spPr>
            <p:txBody>
              <a:bodyPr anchor="ctr" rtlCol="false" tIns="47968" lIns="47968" bIns="47968" rIns="479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1731218" y="3443134"/>
              <a:ext cx="8680455" cy="7059807"/>
            </a:xfrm>
            <a:custGeom>
              <a:avLst/>
              <a:gdLst/>
              <a:ahLst/>
              <a:cxnLst/>
              <a:rect r="r" b="b" t="t" l="l"/>
              <a:pathLst>
                <a:path h="7059807" w="8680455">
                  <a:moveTo>
                    <a:pt x="0" y="0"/>
                  </a:moveTo>
                  <a:lnTo>
                    <a:pt x="8680454" y="0"/>
                  </a:lnTo>
                  <a:lnTo>
                    <a:pt x="8680454" y="7059807"/>
                  </a:lnTo>
                  <a:lnTo>
                    <a:pt x="0" y="7059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632812"/>
              <a:ext cx="5331654" cy="3260234"/>
            </a:xfrm>
            <a:custGeom>
              <a:avLst/>
              <a:gdLst/>
              <a:ahLst/>
              <a:cxnLst/>
              <a:rect r="r" b="b" t="t" l="l"/>
              <a:pathLst>
                <a:path h="3260234" w="5331654">
                  <a:moveTo>
                    <a:pt x="0" y="0"/>
                  </a:moveTo>
                  <a:lnTo>
                    <a:pt x="5331654" y="0"/>
                  </a:lnTo>
                  <a:lnTo>
                    <a:pt x="5331654" y="3260235"/>
                  </a:lnTo>
                  <a:lnTo>
                    <a:pt x="0" y="3260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06688" y="7249012"/>
              <a:ext cx="3687968" cy="3687968"/>
            </a:xfrm>
            <a:custGeom>
              <a:avLst/>
              <a:gdLst/>
              <a:ahLst/>
              <a:cxnLst/>
              <a:rect r="r" b="b" t="t" l="l"/>
              <a:pathLst>
                <a:path h="3687968" w="3687968">
                  <a:moveTo>
                    <a:pt x="0" y="0"/>
                  </a:moveTo>
                  <a:lnTo>
                    <a:pt x="3687968" y="0"/>
                  </a:lnTo>
                  <a:lnTo>
                    <a:pt x="3687968" y="3687968"/>
                  </a:lnTo>
                  <a:lnTo>
                    <a:pt x="0" y="368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603512" y="2632812"/>
              <a:ext cx="3352878" cy="3352878"/>
            </a:xfrm>
            <a:custGeom>
              <a:avLst/>
              <a:gdLst/>
              <a:ahLst/>
              <a:cxnLst/>
              <a:rect r="r" b="b" t="t" l="l"/>
              <a:pathLst>
                <a:path h="3352878" w="3352878">
                  <a:moveTo>
                    <a:pt x="0" y="0"/>
                  </a:moveTo>
                  <a:lnTo>
                    <a:pt x="3352878" y="0"/>
                  </a:lnTo>
                  <a:lnTo>
                    <a:pt x="3352878" y="3352878"/>
                  </a:lnTo>
                  <a:lnTo>
                    <a:pt x="0" y="335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15453" y="6682588"/>
              <a:ext cx="4720364" cy="4720364"/>
            </a:xfrm>
            <a:custGeom>
              <a:avLst/>
              <a:gdLst/>
              <a:ahLst/>
              <a:cxnLst/>
              <a:rect r="r" b="b" t="t" l="l"/>
              <a:pathLst>
                <a:path h="4720364" w="4720364">
                  <a:moveTo>
                    <a:pt x="0" y="0"/>
                  </a:moveTo>
                  <a:lnTo>
                    <a:pt x="4720364" y="0"/>
                  </a:lnTo>
                  <a:lnTo>
                    <a:pt x="4720364" y="4720365"/>
                  </a:lnTo>
                  <a:lnTo>
                    <a:pt x="0" y="4720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03117" y="5505218"/>
              <a:ext cx="4725420" cy="1075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4"/>
                </a:lnSpc>
              </a:pPr>
              <a:r>
                <a:rPr lang="en-US" sz="2260">
                  <a:solidFill>
                    <a:srgbClr val="48FCFA"/>
                  </a:solidFill>
                  <a:latin typeface="Bungee"/>
                </a:rPr>
                <a:t>Ultrasonic Distance Sensor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306688" y="5606602"/>
              <a:ext cx="3946525" cy="1075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4"/>
                </a:lnSpc>
              </a:pPr>
              <a:r>
                <a:rPr lang="en-US" sz="2260">
                  <a:solidFill>
                    <a:srgbClr val="48FCFA"/>
                  </a:solidFill>
                  <a:latin typeface="Bungee"/>
                </a:rPr>
                <a:t>Infrared (IR) Line Sensor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3117" y="10394394"/>
              <a:ext cx="4445781" cy="542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4"/>
                </a:lnSpc>
              </a:pPr>
              <a:r>
                <a:rPr lang="en-US" sz="2260">
                  <a:solidFill>
                    <a:srgbClr val="48FCFA"/>
                  </a:solidFill>
                  <a:latin typeface="Bungee"/>
                </a:rPr>
                <a:t>Color Sensor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306688" y="10127694"/>
              <a:ext cx="3946525" cy="1075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4"/>
                </a:lnSpc>
              </a:pPr>
              <a:r>
                <a:rPr lang="en-US" sz="2260">
                  <a:solidFill>
                    <a:srgbClr val="48FCFA"/>
                  </a:solidFill>
                  <a:latin typeface="Bungee"/>
                </a:rPr>
                <a:t>Temperature and Humidity Sensor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75727" y="1085829"/>
              <a:ext cx="4952065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C700"/>
                  </a:solidFill>
                  <a:latin typeface="Saira Bold"/>
                </a:rPr>
                <a:t>IOT Sensors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763614" y="1085829"/>
              <a:ext cx="6615662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C700"/>
                  </a:solidFill>
                  <a:latin typeface="Saira Bold"/>
                </a:rPr>
                <a:t>Our ChatBot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5611" y="7762249"/>
          <a:ext cx="16779451" cy="2349779"/>
        </p:xfrm>
        <a:graphic>
          <a:graphicData uri="http://schemas.openxmlformats.org/drawingml/2006/table">
            <a:tbl>
              <a:tblPr/>
              <a:tblGrid>
                <a:gridCol w="8428995"/>
                <a:gridCol w="8350456"/>
              </a:tblGrid>
              <a:tr h="567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07"/>
                        </a:lnSpc>
                        <a:defRPr/>
                      </a:pPr>
                      <a:r>
                        <a:rPr lang="en-US" sz="1862">
                          <a:solidFill>
                            <a:srgbClr val="FFFFFF"/>
                          </a:solidFill>
                          <a:latin typeface="Barlow Bold"/>
                        </a:rPr>
                        <a:t>Cost Structure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07"/>
                        </a:lnSpc>
                        <a:defRPr/>
                      </a:pPr>
                      <a:r>
                        <a:rPr lang="en-US" sz="1862">
                          <a:solidFill>
                            <a:srgbClr val="FFFFFF"/>
                          </a:solidFill>
                          <a:latin typeface="Barlow Bold"/>
                        </a:rPr>
                        <a:t>Revenue Streams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</a:tr>
              <a:tr h="1782607"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MDF Wood Material Costs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Robot Kit Production Costs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Marketing and Outreach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Wooden Educational Robot Kit Sales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Subscription Model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Additional Accessories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275611" y="330684"/>
            <a:ext cx="16779451" cy="1774363"/>
            <a:chOff x="0" y="0"/>
            <a:chExt cx="8038164" cy="8500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38164" cy="850005"/>
            </a:xfrm>
            <a:custGeom>
              <a:avLst/>
              <a:gdLst/>
              <a:ahLst/>
              <a:cxnLst/>
              <a:rect r="r" b="b" t="t" l="l"/>
              <a:pathLst>
                <a:path h="850005" w="8038164">
                  <a:moveTo>
                    <a:pt x="0" y="0"/>
                  </a:moveTo>
                  <a:lnTo>
                    <a:pt x="8038164" y="0"/>
                  </a:lnTo>
                  <a:lnTo>
                    <a:pt x="8038164" y="850005"/>
                  </a:lnTo>
                  <a:lnTo>
                    <a:pt x="0" y="850005"/>
                  </a:lnTo>
                  <a:close/>
                </a:path>
              </a:pathLst>
            </a:custGeom>
            <a:solidFill>
              <a:srgbClr val="001C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8038164" cy="973830"/>
            </a:xfrm>
            <a:prstGeom prst="rect">
              <a:avLst/>
            </a:prstGeom>
          </p:spPr>
          <p:txBody>
            <a:bodyPr anchor="ctr" rtlCol="false" tIns="6807" lIns="6807" bIns="6807" rIns="6807"/>
            <a:lstStyle/>
            <a:p>
              <a:pPr algn="l" marL="0" indent="0" lvl="0">
                <a:lnSpc>
                  <a:spcPts val="8104"/>
                </a:lnSpc>
                <a:spcBef>
                  <a:spcPct val="0"/>
                </a:spcBef>
              </a:pPr>
              <a:r>
                <a:rPr lang="en-US" sz="5788" spc="-69">
                  <a:solidFill>
                    <a:srgbClr val="FFFFFF"/>
                  </a:solidFill>
                  <a:latin typeface="Barlow Bold"/>
                </a:rPr>
                <a:t>  Business Model Canvas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75611" y="1957960"/>
          <a:ext cx="16779451" cy="5622203"/>
        </p:xfrm>
        <a:graphic>
          <a:graphicData uri="http://schemas.openxmlformats.org/drawingml/2006/table">
            <a:tbl>
              <a:tblPr/>
              <a:tblGrid>
                <a:gridCol w="3465298"/>
                <a:gridCol w="3328538"/>
                <a:gridCol w="3328538"/>
                <a:gridCol w="3328538"/>
                <a:gridCol w="3328538"/>
              </a:tblGrid>
              <a:tr h="637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Key Partners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A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Key Activities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Value Proposition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B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Customer Relationships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Customer Segments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A1F4"/>
                    </a:solidFill>
                  </a:tcPr>
                </a:tc>
              </a:tr>
              <a:tr h="1661679">
                <a:tc rowSpan="3"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Institutions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Organizations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Technology Providers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MDF Wood Suppliers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Content Creation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Robot Kit Production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Free Workshops and Programs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Events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Robot Kit (Made of MDF Wood)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Free Workshops and Programs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Affordable and Eco-friendly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Partnerships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Parental Involvement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l"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Primary: Primary school students</a:t>
                      </a:r>
                      <a:endParaRPr lang="en-US" sz="1100"/>
                    </a:p>
                    <a:p>
                      <a:pPr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Secondary: Parents, educational institutions</a:t>
                      </a:r>
                    </a:p>
                    <a:p>
                      <a:pPr>
                        <a:lnSpc>
                          <a:spcPts val="215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</a:tr>
              <a:tr h="637080">
                <a:tc vMerge="true"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Institutions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Organizations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Technology Providers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MDF Wood Suppliers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Key Resources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7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DM Sans Bold"/>
                        </a:rPr>
                        <a:t>Key Metrics</a:t>
                      </a:r>
                      <a:endParaRPr lang="en-US" sz="1100"/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B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87"/>
                        </a:lnSpc>
                        <a:defRPr/>
                      </a:pPr>
                      <a:r>
                        <a:rPr lang="en-US" sz="2062">
                          <a:solidFill>
                            <a:srgbClr val="FFFFFF"/>
                          </a:solidFill>
                          <a:latin typeface="Barlow Bold"/>
                        </a:rPr>
                        <a:t>Channels</a:t>
                      </a:r>
                      <a:endParaRPr lang="en-US" sz="1100"/>
                    </a:p>
                  </a:txBody>
                  <a:tcPr marL="98550" marR="98550" marT="98550" marB="985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Primary: Primary school students</a:t>
                      </a:r>
                      <a:endParaRPr lang="en-US" sz="1100"/>
                    </a:p>
                    <a:p>
                      <a:pPr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Secondary: Parents, educational institutions</a:t>
                      </a:r>
                    </a:p>
                    <a:p>
                      <a:pPr>
                        <a:lnSpc>
                          <a:spcPts val="215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</a:tr>
              <a:tr h="2686364">
                <a:tc vMerge="true"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Institutions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Organizations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Technology Providers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MDF Wood Suppliers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Content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MDF Wood Material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Technological Infrastructure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Partnerships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Online Platform</a:t>
                      </a:r>
                      <a:endParaRPr lang="en-US" sz="1100"/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Educational Institutions</a:t>
                      </a:r>
                    </a:p>
                    <a:p>
                      <a:pPr marL="311231" indent="-155616" lvl="1">
                        <a:lnSpc>
                          <a:spcPts val="2018"/>
                        </a:lnSpc>
                        <a:buFont typeface="Arial"/>
                        <a:buChar char="•"/>
                      </a:pPr>
                      <a:r>
                        <a:rPr lang="en-US" sz="1441">
                          <a:solidFill>
                            <a:srgbClr val="000000"/>
                          </a:solidFill>
                          <a:latin typeface="DM Sans"/>
                        </a:rPr>
                        <a:t>Community Events</a:t>
                      </a:r>
                    </a:p>
                    <a:p>
                      <a:pPr>
                        <a:lnSpc>
                          <a:spcPts val="201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Primary: Primary school students</a:t>
                      </a:r>
                      <a:endParaRPr lang="en-US" sz="1100"/>
                    </a:p>
                    <a:p>
                      <a:pPr marL="332821" indent="-166410" lvl="1">
                        <a:lnSpc>
                          <a:spcPts val="2158"/>
                        </a:lnSpc>
                        <a:buFont typeface="Arial"/>
                        <a:buChar char="•"/>
                      </a:pPr>
                      <a:r>
                        <a:rPr lang="en-US" sz="1541">
                          <a:solidFill>
                            <a:srgbClr val="000000"/>
                          </a:solidFill>
                          <a:latin typeface="DM Sans"/>
                        </a:rPr>
                        <a:t>Secondary: Parents, educational institutions</a:t>
                      </a:r>
                    </a:p>
                    <a:p>
                      <a:pPr>
                        <a:lnSpc>
                          <a:spcPts val="2158"/>
                        </a:lnSpc>
                      </a:pPr>
                    </a:p>
                  </a:txBody>
                  <a:tcPr marL="98550" marR="98550" marT="98550" marB="9855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4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true" flipV="false" rot="0">
            <a:off x="15087077" y="5925905"/>
            <a:ext cx="3120441" cy="4371896"/>
          </a:xfrm>
          <a:custGeom>
            <a:avLst/>
            <a:gdLst/>
            <a:ahLst/>
            <a:cxnLst/>
            <a:rect r="r" b="b" t="t" l="l"/>
            <a:pathLst>
              <a:path h="4371896" w="3120441">
                <a:moveTo>
                  <a:pt x="3120441" y="0"/>
                </a:moveTo>
                <a:lnTo>
                  <a:pt x="0" y="0"/>
                </a:lnTo>
                <a:lnTo>
                  <a:pt x="0" y="4371896"/>
                </a:lnTo>
                <a:lnTo>
                  <a:pt x="3120441" y="4371896"/>
                </a:lnTo>
                <a:lnTo>
                  <a:pt x="31204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81944" y="5095875"/>
            <a:ext cx="3311284" cy="223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43600" indent="-121800" lvl="1">
              <a:lnSpc>
                <a:spcPts val="1410"/>
              </a:lnSpc>
              <a:buFont typeface="Arial"/>
              <a:buChar char="•"/>
            </a:pPr>
            <a:r>
              <a:rPr lang="en-US" sz="1128">
                <a:solidFill>
                  <a:srgbClr val="000000"/>
                </a:solidFill>
                <a:latin typeface="DM Sans Bold"/>
              </a:rPr>
              <a:t>Sales: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Monthly Kit Sales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Revenue per Kit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Customer Acquisition Cost (CAC)</a:t>
            </a:r>
          </a:p>
          <a:p>
            <a:pPr marL="243600" indent="-121800" lvl="1">
              <a:lnSpc>
                <a:spcPts val="1410"/>
              </a:lnSpc>
              <a:buFont typeface="Arial"/>
              <a:buChar char="•"/>
            </a:pPr>
            <a:r>
              <a:rPr lang="en-US" sz="1128">
                <a:solidFill>
                  <a:srgbClr val="000000"/>
                </a:solidFill>
                <a:latin typeface="DM Sans Bold"/>
              </a:rPr>
              <a:t>Engagement: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Workshop Attendance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Online Platform Interaction</a:t>
            </a:r>
          </a:p>
          <a:p>
            <a:pPr marL="243600" indent="-121800" lvl="1">
              <a:lnSpc>
                <a:spcPts val="1410"/>
              </a:lnSpc>
              <a:buFont typeface="Arial"/>
              <a:buChar char="•"/>
            </a:pPr>
            <a:r>
              <a:rPr lang="en-US" sz="1128">
                <a:solidFill>
                  <a:srgbClr val="000000"/>
                </a:solidFill>
                <a:latin typeface="DM Sans Bold"/>
              </a:rPr>
              <a:t>Impact: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Learning Outcomes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Participant Satisfaction</a:t>
            </a:r>
          </a:p>
          <a:p>
            <a:pPr marL="243600" indent="-121800" lvl="1">
              <a:lnSpc>
                <a:spcPts val="1410"/>
              </a:lnSpc>
              <a:buFont typeface="Arial"/>
              <a:buChar char="•"/>
            </a:pPr>
            <a:r>
              <a:rPr lang="en-US" sz="1128">
                <a:solidFill>
                  <a:srgbClr val="000000"/>
                </a:solidFill>
                <a:latin typeface="DM Sans Bold"/>
              </a:rPr>
              <a:t>Financial: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Total Revenue</a:t>
            </a:r>
          </a:p>
          <a:p>
            <a:pPr>
              <a:lnSpc>
                <a:spcPts val="1410"/>
              </a:lnSpc>
            </a:pPr>
            <a:r>
              <a:rPr lang="en-US" sz="1128">
                <a:solidFill>
                  <a:srgbClr val="000000"/>
                </a:solidFill>
                <a:latin typeface="DM Sans"/>
              </a:rPr>
              <a:t>   - Cost of Goods Sold (COGS)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0760" y="2375485"/>
            <a:ext cx="16392080" cy="6882815"/>
            <a:chOff x="0" y="0"/>
            <a:chExt cx="21856106" cy="917708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856106" cy="9177087"/>
              <a:chOff x="0" y="0"/>
              <a:chExt cx="4417754" cy="185495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417754" cy="1854956"/>
              </a:xfrm>
              <a:custGeom>
                <a:avLst/>
                <a:gdLst/>
                <a:ahLst/>
                <a:cxnLst/>
                <a:rect r="r" b="b" t="t" l="l"/>
                <a:pathLst>
                  <a:path h="1854956" w="4417754">
                    <a:moveTo>
                      <a:pt x="0" y="0"/>
                    </a:moveTo>
                    <a:lnTo>
                      <a:pt x="4417754" y="0"/>
                    </a:lnTo>
                    <a:lnTo>
                      <a:pt x="4417754" y="1854956"/>
                    </a:lnTo>
                    <a:lnTo>
                      <a:pt x="0" y="1854956"/>
                    </a:lnTo>
                    <a:close/>
                  </a:path>
                </a:pathLst>
              </a:custGeom>
              <a:solidFill>
                <a:srgbClr val="FFC7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417754" cy="19025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497679" y="484336"/>
              <a:ext cx="20927105" cy="8265548"/>
            </a:xfrm>
            <a:custGeom>
              <a:avLst/>
              <a:gdLst/>
              <a:ahLst/>
              <a:cxnLst/>
              <a:rect r="r" b="b" t="t" l="l"/>
              <a:pathLst>
                <a:path h="8265548" w="20927105">
                  <a:moveTo>
                    <a:pt x="0" y="0"/>
                  </a:moveTo>
                  <a:lnTo>
                    <a:pt x="20927105" y="0"/>
                  </a:lnTo>
                  <a:lnTo>
                    <a:pt x="20927105" y="8265548"/>
                  </a:lnTo>
                  <a:lnTo>
                    <a:pt x="0" y="826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996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0126" y="435581"/>
            <a:ext cx="7299340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48FCFA"/>
                </a:solidFill>
                <a:latin typeface="Bungee"/>
              </a:rPr>
              <a:t>Budgeting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417320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453" y="186612"/>
            <a:ext cx="18480424" cy="9548089"/>
            <a:chOff x="0" y="0"/>
            <a:chExt cx="24640565" cy="127307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77792" y="2215028"/>
              <a:ext cx="5510339" cy="4135142"/>
            </a:xfrm>
            <a:custGeom>
              <a:avLst/>
              <a:gdLst/>
              <a:ahLst/>
              <a:cxnLst/>
              <a:rect r="r" b="b" t="t" l="l"/>
              <a:pathLst>
                <a:path h="4135142" w="5510339">
                  <a:moveTo>
                    <a:pt x="0" y="0"/>
                  </a:moveTo>
                  <a:lnTo>
                    <a:pt x="5510339" y="0"/>
                  </a:lnTo>
                  <a:lnTo>
                    <a:pt x="5510339" y="4135141"/>
                  </a:lnTo>
                  <a:lnTo>
                    <a:pt x="0" y="4135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80437" y="2286923"/>
              <a:ext cx="3777994" cy="3777994"/>
            </a:xfrm>
            <a:custGeom>
              <a:avLst/>
              <a:gdLst/>
              <a:ahLst/>
              <a:cxnLst/>
              <a:rect r="r" b="b" t="t" l="l"/>
              <a:pathLst>
                <a:path h="3777994" w="3777994">
                  <a:moveTo>
                    <a:pt x="0" y="0"/>
                  </a:moveTo>
                  <a:lnTo>
                    <a:pt x="3777994" y="0"/>
                  </a:lnTo>
                  <a:lnTo>
                    <a:pt x="3777994" y="3777993"/>
                  </a:lnTo>
                  <a:lnTo>
                    <a:pt x="0" y="3777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267403" y="2767797"/>
              <a:ext cx="3237503" cy="3237503"/>
            </a:xfrm>
            <a:custGeom>
              <a:avLst/>
              <a:gdLst/>
              <a:ahLst/>
              <a:cxnLst/>
              <a:rect r="r" b="b" t="t" l="l"/>
              <a:pathLst>
                <a:path h="3237503" w="3237503">
                  <a:moveTo>
                    <a:pt x="0" y="0"/>
                  </a:moveTo>
                  <a:lnTo>
                    <a:pt x="3237503" y="0"/>
                  </a:lnTo>
                  <a:lnTo>
                    <a:pt x="3237503" y="3237502"/>
                  </a:lnTo>
                  <a:lnTo>
                    <a:pt x="0" y="323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804479" y="2732260"/>
              <a:ext cx="3237503" cy="3237503"/>
            </a:xfrm>
            <a:custGeom>
              <a:avLst/>
              <a:gdLst/>
              <a:ahLst/>
              <a:cxnLst/>
              <a:rect r="r" b="b" t="t" l="l"/>
              <a:pathLst>
                <a:path h="3237503" w="3237503">
                  <a:moveTo>
                    <a:pt x="0" y="0"/>
                  </a:moveTo>
                  <a:lnTo>
                    <a:pt x="3237502" y="0"/>
                  </a:lnTo>
                  <a:lnTo>
                    <a:pt x="3237502" y="3237502"/>
                  </a:lnTo>
                  <a:lnTo>
                    <a:pt x="0" y="323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44880" y="2938338"/>
              <a:ext cx="3237503" cy="3237503"/>
            </a:xfrm>
            <a:custGeom>
              <a:avLst/>
              <a:gdLst/>
              <a:ahLst/>
              <a:cxnLst/>
              <a:rect r="r" b="b" t="t" l="l"/>
              <a:pathLst>
                <a:path h="3237503" w="3237503">
                  <a:moveTo>
                    <a:pt x="0" y="0"/>
                  </a:moveTo>
                  <a:lnTo>
                    <a:pt x="3237503" y="0"/>
                  </a:lnTo>
                  <a:lnTo>
                    <a:pt x="3237503" y="3237503"/>
                  </a:lnTo>
                  <a:lnTo>
                    <a:pt x="0" y="3237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true" rot="-10800000">
              <a:off x="19632225" y="0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93790" y="8139600"/>
              <a:ext cx="5105574" cy="2434102"/>
            </a:xfrm>
            <a:custGeom>
              <a:avLst/>
              <a:gdLst/>
              <a:ahLst/>
              <a:cxnLst/>
              <a:rect r="r" b="b" t="t" l="l"/>
              <a:pathLst>
                <a:path h="2434102" w="5105574">
                  <a:moveTo>
                    <a:pt x="0" y="0"/>
                  </a:moveTo>
                  <a:lnTo>
                    <a:pt x="5105574" y="0"/>
                  </a:lnTo>
                  <a:lnTo>
                    <a:pt x="5105574" y="2434102"/>
                  </a:lnTo>
                  <a:lnTo>
                    <a:pt x="0" y="2434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588" r="0" b="-5416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501059" y="8061731"/>
              <a:ext cx="4878737" cy="2234307"/>
            </a:xfrm>
            <a:custGeom>
              <a:avLst/>
              <a:gdLst/>
              <a:ahLst/>
              <a:cxnLst/>
              <a:rect r="r" b="b" t="t" l="l"/>
              <a:pathLst>
                <a:path h="2234307" w="4878737">
                  <a:moveTo>
                    <a:pt x="0" y="0"/>
                  </a:moveTo>
                  <a:lnTo>
                    <a:pt x="4878737" y="0"/>
                  </a:lnTo>
                  <a:lnTo>
                    <a:pt x="4878737" y="2234307"/>
                  </a:lnTo>
                  <a:lnTo>
                    <a:pt x="0" y="2234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0288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056564" y="6189593"/>
              <a:ext cx="4225740" cy="1074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  <a:spcBef>
                  <a:spcPct val="0"/>
                </a:spcBef>
              </a:pPr>
              <a:r>
                <a:rPr lang="en-US" sz="2354">
                  <a:solidFill>
                    <a:srgbClr val="48FCFA"/>
                  </a:solidFill>
                  <a:latin typeface="Saira"/>
                </a:rPr>
                <a:t>3 Pile Samsung INR18650 – 2500mAh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16309" y="6481596"/>
              <a:ext cx="7005425" cy="503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0"/>
                </a:lnSpc>
                <a:spcBef>
                  <a:spcPct val="0"/>
                </a:spcBef>
              </a:pPr>
              <a:r>
                <a:rPr lang="en-US" sz="2350">
                  <a:solidFill>
                    <a:srgbClr val="48FCFA"/>
                  </a:solidFill>
                  <a:latin typeface="Saira"/>
                </a:rPr>
                <a:t>3 cellule solaire 12v 150ma 110x110mm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735170" y="6481596"/>
              <a:ext cx="4191760" cy="1048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2350">
                  <a:solidFill>
                    <a:srgbClr val="48FCFA"/>
                  </a:solidFill>
                  <a:latin typeface="Saira Light"/>
                </a:rPr>
                <a:t>Module L298N</a:t>
              </a:r>
            </a:p>
            <a:p>
              <a:pPr algn="ctr">
                <a:lnSpc>
                  <a:spcPts val="329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68460"/>
              <a:ext cx="9477832" cy="1321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9"/>
                </a:lnSpc>
                <a:spcBef>
                  <a:spcPct val="0"/>
                </a:spcBef>
              </a:pPr>
              <a:r>
                <a:rPr lang="en-US" sz="5899">
                  <a:solidFill>
                    <a:srgbClr val="FFC72C"/>
                  </a:solidFill>
                  <a:latin typeface="Saira Bold"/>
                </a:rPr>
                <a:t>USED MATERIEL 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24329" y="10114912"/>
              <a:ext cx="6444495" cy="2221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</a:p>
            <a:p>
              <a:pPr algn="ctr">
                <a:lnSpc>
                  <a:spcPts val="3290"/>
                </a:lnSpc>
                <a:spcBef>
                  <a:spcPct val="0"/>
                </a:spcBef>
              </a:pPr>
              <a:r>
                <a:rPr lang="en-US" sz="2350">
                  <a:solidFill>
                    <a:srgbClr val="48FCFA"/>
                  </a:solidFill>
                  <a:latin typeface="Saira"/>
                </a:rPr>
                <a:t>CONTROLEUR REGULATEUR DE CHARGE SOLAIRE 12V-24V/10A AFFICHAGE LCD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137188" y="10790041"/>
              <a:ext cx="6667291" cy="1940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2350">
                  <a:solidFill>
                    <a:srgbClr val="48FCFA"/>
                  </a:solidFill>
                  <a:latin typeface="Saira"/>
                </a:rPr>
                <a:t>BOUCLIER GESTION ENERGIE SOLAIRE 5V DFR0559</a:t>
              </a:r>
            </a:p>
            <a:p>
              <a:pPr algn="ctr">
                <a:lnSpc>
                  <a:spcPts val="2825"/>
                </a:lnSpc>
              </a:pPr>
            </a:p>
            <a:p>
              <a:pPr algn="ctr">
                <a:lnSpc>
                  <a:spcPts val="249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8042" y="0"/>
            <a:ext cx="17409958" cy="10287000"/>
            <a:chOff x="0" y="0"/>
            <a:chExt cx="23213278" cy="137160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2307" y="3728579"/>
              <a:ext cx="11268234" cy="176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Saira"/>
                </a:rPr>
                <a:t>Minimizing the weight of a robot can </a:t>
              </a:r>
            </a:p>
            <a:p>
              <a:pPr algn="just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FFFFFF"/>
                  </a:solidFill>
                  <a:latin typeface="Saira"/>
                </a:rPr>
                <a:t>lead to several benefits, including: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11412974" y="0"/>
              <a:ext cx="118003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1800304">
                  <a:moveTo>
                    <a:pt x="0" y="0"/>
                  </a:moveTo>
                  <a:lnTo>
                    <a:pt x="11800304" y="0"/>
                  </a:lnTo>
                  <a:lnTo>
                    <a:pt x="1180030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610" t="0" r="-1162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268954" y="9051808"/>
              <a:ext cx="4440710" cy="4440710"/>
            </a:xfrm>
            <a:custGeom>
              <a:avLst/>
              <a:gdLst/>
              <a:ahLst/>
              <a:cxnLst/>
              <a:rect r="r" b="b" t="t" l="l"/>
              <a:pathLst>
                <a:path h="4440710" w="4440710">
                  <a:moveTo>
                    <a:pt x="0" y="0"/>
                  </a:moveTo>
                  <a:lnTo>
                    <a:pt x="4440709" y="0"/>
                  </a:lnTo>
                  <a:lnTo>
                    <a:pt x="4440709" y="4440709"/>
                  </a:lnTo>
                  <a:lnTo>
                    <a:pt x="0" y="444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7822234"/>
              <a:ext cx="10608628" cy="91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85178" indent="-442589" lvl="1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FFFFFF"/>
                  </a:solidFill>
                  <a:latin typeface="Saira"/>
                </a:rPr>
                <a:t>More efficient energy system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40320" y="1932699"/>
              <a:ext cx="5314950" cy="1191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59"/>
                </a:lnSpc>
                <a:spcBef>
                  <a:spcPct val="0"/>
                </a:spcBef>
              </a:pPr>
              <a:r>
                <a:rPr lang="en-US" sz="5399">
                  <a:solidFill>
                    <a:srgbClr val="FFC72C"/>
                  </a:solidFill>
                  <a:latin typeface="Saira Bold"/>
                </a:rPr>
                <a:t>Conclusion :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3579" y="5818082"/>
              <a:ext cx="10498296" cy="91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85178" indent="-442589" lvl="1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FFFFFF"/>
                  </a:solidFill>
                  <a:latin typeface="Saira"/>
                </a:rPr>
                <a:t>Reduced power consumption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1995" y="6817150"/>
              <a:ext cx="9358947" cy="91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85178" indent="-442589" lvl="1">
                <a:lnSpc>
                  <a:spcPts val="5739"/>
                </a:lnSpc>
                <a:buFont typeface="Arial"/>
                <a:buChar char="•"/>
              </a:pPr>
              <a:r>
                <a:rPr lang="en-US" sz="4099">
                  <a:solidFill>
                    <a:srgbClr val="FFFFFF"/>
                  </a:solidFill>
                  <a:latin typeface="Saira"/>
                </a:rPr>
                <a:t>Reduced battery capacity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80003"/>
            <a:ext cx="3650591" cy="5038963"/>
            <a:chOff x="0" y="0"/>
            <a:chExt cx="4867455" cy="671861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97" t="0" r="7743" b="6146"/>
            <a:stretch>
              <a:fillRect/>
            </a:stretch>
          </p:blipFill>
          <p:spPr>
            <a:xfrm flipH="false" flipV="false">
              <a:off x="0" y="0"/>
              <a:ext cx="4867455" cy="671861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49027" y="1064455"/>
            <a:ext cx="7862328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Saira"/>
              </a:rPr>
              <a:t>Meet Our Team</a:t>
            </a:r>
          </a:p>
        </p:txBody>
      </p:sp>
      <p:sp>
        <p:nvSpPr>
          <p:cNvPr name="AutoShape 5" id="5"/>
          <p:cNvSpPr/>
          <p:nvPr/>
        </p:nvSpPr>
        <p:spPr>
          <a:xfrm>
            <a:off x="12568431" y="1871501"/>
            <a:ext cx="2120649" cy="0"/>
          </a:xfrm>
          <a:prstGeom prst="line">
            <a:avLst/>
          </a:prstGeom>
          <a:ln cap="flat" w="133350">
            <a:solidFill>
              <a:srgbClr val="55E0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598920" y="1938176"/>
            <a:ext cx="2120649" cy="0"/>
          </a:xfrm>
          <a:prstGeom prst="line">
            <a:avLst/>
          </a:prstGeom>
          <a:ln cap="flat" w="133350">
            <a:solidFill>
              <a:srgbClr val="55E0F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222036" y="3080003"/>
            <a:ext cx="3650411" cy="5038963"/>
            <a:chOff x="0" y="0"/>
            <a:chExt cx="4867215" cy="671861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704" t="0" r="1704" b="0"/>
            <a:stretch>
              <a:fillRect/>
            </a:stretch>
          </p:blipFill>
          <p:spPr>
            <a:xfrm flipH="false" flipV="false">
              <a:off x="0" y="0"/>
              <a:ext cx="4867215" cy="671861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415553" y="2953400"/>
            <a:ext cx="3650591" cy="5038963"/>
            <a:chOff x="0" y="0"/>
            <a:chExt cx="4867455" cy="671861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5833" t="9112" r="6372" b="0"/>
            <a:stretch>
              <a:fillRect/>
            </a:stretch>
          </p:blipFill>
          <p:spPr>
            <a:xfrm flipH="false" flipV="false">
              <a:off x="0" y="0"/>
              <a:ext cx="4867455" cy="671861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608709" y="3080003"/>
            <a:ext cx="3650591" cy="5038963"/>
            <a:chOff x="0" y="0"/>
            <a:chExt cx="4867455" cy="671861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3474" t="0" r="4240" b="0"/>
            <a:stretch>
              <a:fillRect/>
            </a:stretch>
          </p:blipFill>
          <p:spPr>
            <a:xfrm flipH="false" flipV="false">
              <a:off x="0" y="0"/>
              <a:ext cx="4867455" cy="671861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028700" y="7001351"/>
            <a:ext cx="3650411" cy="1127140"/>
            <a:chOff x="0" y="0"/>
            <a:chExt cx="961425" cy="2968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1425" cy="296860"/>
            </a:xfrm>
            <a:custGeom>
              <a:avLst/>
              <a:gdLst/>
              <a:ahLst/>
              <a:cxnLst/>
              <a:rect r="r" b="b" t="t" l="l"/>
              <a:pathLst>
                <a:path h="296860" w="961425">
                  <a:moveTo>
                    <a:pt x="0" y="0"/>
                  </a:moveTo>
                  <a:lnTo>
                    <a:pt x="961425" y="0"/>
                  </a:lnTo>
                  <a:lnTo>
                    <a:pt x="961425" y="296860"/>
                  </a:lnTo>
                  <a:lnTo>
                    <a:pt x="0" y="296860"/>
                  </a:lnTo>
                  <a:close/>
                </a:path>
              </a:pathLst>
            </a:custGeom>
            <a:solidFill>
              <a:srgbClr val="004AAD">
                <a:alpha val="9098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61425" cy="334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09731" y="7335342"/>
            <a:ext cx="2088348" cy="38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271">
                <a:solidFill>
                  <a:srgbClr val="48FCFA"/>
                </a:solidFill>
                <a:latin typeface="Saira Bold"/>
              </a:rPr>
              <a:t>Lyna Haouel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222216" y="6991826"/>
            <a:ext cx="3650411" cy="1127140"/>
            <a:chOff x="0" y="0"/>
            <a:chExt cx="961425" cy="2968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1425" cy="296860"/>
            </a:xfrm>
            <a:custGeom>
              <a:avLst/>
              <a:gdLst/>
              <a:ahLst/>
              <a:cxnLst/>
              <a:rect r="r" b="b" t="t" l="l"/>
              <a:pathLst>
                <a:path h="296860" w="961425">
                  <a:moveTo>
                    <a:pt x="0" y="0"/>
                  </a:moveTo>
                  <a:lnTo>
                    <a:pt x="961425" y="0"/>
                  </a:lnTo>
                  <a:lnTo>
                    <a:pt x="961425" y="296860"/>
                  </a:lnTo>
                  <a:lnTo>
                    <a:pt x="0" y="296860"/>
                  </a:lnTo>
                  <a:close/>
                </a:path>
              </a:pathLst>
            </a:custGeom>
            <a:solidFill>
              <a:srgbClr val="004AAD">
                <a:alpha val="9098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61425" cy="334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156597" y="7353400"/>
            <a:ext cx="3716030" cy="3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48FCFA"/>
                </a:solidFill>
                <a:latin typeface="Saira Bold"/>
              </a:rPr>
              <a:t>Issra Ben Aissia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15372" y="6991826"/>
            <a:ext cx="3650411" cy="1127140"/>
            <a:chOff x="0" y="0"/>
            <a:chExt cx="961425" cy="2968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1425" cy="296860"/>
            </a:xfrm>
            <a:custGeom>
              <a:avLst/>
              <a:gdLst/>
              <a:ahLst/>
              <a:cxnLst/>
              <a:rect r="r" b="b" t="t" l="l"/>
              <a:pathLst>
                <a:path h="296860" w="961425">
                  <a:moveTo>
                    <a:pt x="0" y="0"/>
                  </a:moveTo>
                  <a:lnTo>
                    <a:pt x="961425" y="0"/>
                  </a:lnTo>
                  <a:lnTo>
                    <a:pt x="961425" y="296860"/>
                  </a:lnTo>
                  <a:lnTo>
                    <a:pt x="0" y="296860"/>
                  </a:lnTo>
                  <a:close/>
                </a:path>
              </a:pathLst>
            </a:custGeom>
            <a:solidFill>
              <a:srgbClr val="004AAD">
                <a:alpha val="9098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61425" cy="334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03552" y="7353400"/>
            <a:ext cx="2074232" cy="39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55">
                <a:solidFill>
                  <a:srgbClr val="48FCFA"/>
                </a:solidFill>
                <a:latin typeface="Saira Bold"/>
              </a:rPr>
              <a:t>Nour Chargui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608709" y="6991826"/>
            <a:ext cx="3650411" cy="1127140"/>
            <a:chOff x="0" y="0"/>
            <a:chExt cx="961425" cy="2968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1425" cy="296860"/>
            </a:xfrm>
            <a:custGeom>
              <a:avLst/>
              <a:gdLst/>
              <a:ahLst/>
              <a:cxnLst/>
              <a:rect r="r" b="b" t="t" l="l"/>
              <a:pathLst>
                <a:path h="296860" w="961425">
                  <a:moveTo>
                    <a:pt x="0" y="0"/>
                  </a:moveTo>
                  <a:lnTo>
                    <a:pt x="961425" y="0"/>
                  </a:lnTo>
                  <a:lnTo>
                    <a:pt x="961425" y="296860"/>
                  </a:lnTo>
                  <a:lnTo>
                    <a:pt x="0" y="296860"/>
                  </a:lnTo>
                  <a:close/>
                </a:path>
              </a:pathLst>
            </a:custGeom>
            <a:solidFill>
              <a:srgbClr val="004AAD">
                <a:alpha val="9098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61425" cy="334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142040" y="7202042"/>
            <a:ext cx="2583928" cy="11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48FCFA"/>
                </a:solidFill>
                <a:latin typeface="Saira Bold"/>
              </a:rPr>
              <a:t>Mr</a:t>
            </a:r>
          </a:p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48FCFA"/>
                </a:solidFill>
                <a:latin typeface="Saira Bold"/>
              </a:rPr>
              <a:t>Manef Bourogaoui </a:t>
            </a:r>
          </a:p>
          <a:p>
            <a:pPr algn="ctr">
              <a:lnSpc>
                <a:spcPts val="316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745" y="5867215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0" y="0"/>
                </a:moveTo>
                <a:lnTo>
                  <a:pt x="3756255" y="0"/>
                </a:lnTo>
                <a:lnTo>
                  <a:pt x="3756255" y="4419785"/>
                </a:lnTo>
                <a:lnTo>
                  <a:pt x="0" y="441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61449" y="2560949"/>
            <a:ext cx="5165102" cy="516510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61749" y="2861249"/>
            <a:ext cx="4564502" cy="456450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38950" y="3138450"/>
            <a:ext cx="4010101" cy="40101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082" y="5154301"/>
            <a:ext cx="3671173" cy="5143500"/>
          </a:xfrm>
          <a:custGeom>
            <a:avLst/>
            <a:gdLst/>
            <a:ahLst/>
            <a:cxnLst/>
            <a:rect r="r" b="b" t="t" l="l"/>
            <a:pathLst>
              <a:path h="5143500" w="3671173">
                <a:moveTo>
                  <a:pt x="0" y="0"/>
                </a:moveTo>
                <a:lnTo>
                  <a:pt x="3671173" y="0"/>
                </a:lnTo>
                <a:lnTo>
                  <a:pt x="36711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4531745" y="-361857"/>
            <a:ext cx="3671173" cy="5143500"/>
          </a:xfrm>
          <a:custGeom>
            <a:avLst/>
            <a:gdLst/>
            <a:ahLst/>
            <a:cxnLst/>
            <a:rect r="r" b="b" t="t" l="l"/>
            <a:pathLst>
              <a:path h="5143500" w="3671173">
                <a:moveTo>
                  <a:pt x="3671173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3671173" y="0"/>
                </a:lnTo>
                <a:lnTo>
                  <a:pt x="3671173" y="51435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76210" y="2943526"/>
            <a:ext cx="6645431" cy="42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sz="11379">
                <a:solidFill>
                  <a:srgbClr val="48FCFA"/>
                </a:solidFill>
                <a:latin typeface="Bunge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001601" cy="10056919"/>
            <a:chOff x="0" y="0"/>
            <a:chExt cx="24002135" cy="13409225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641323" y="691928"/>
              <a:ext cx="10508158" cy="2323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636"/>
                </a:lnSpc>
              </a:pPr>
              <a:r>
                <a:rPr lang="en-US" sz="10606" spc="1039">
                  <a:solidFill>
                    <a:srgbClr val="FFFFFF"/>
                  </a:solidFill>
                  <a:latin typeface="Oswald Bold"/>
                </a:rPr>
                <a:t>CONTENT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945624" y="3889475"/>
              <a:ext cx="8203857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1"/>
                </a:lnSpc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945624" y="5014705"/>
              <a:ext cx="8609233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1"/>
                </a:lnSpc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PROJECT BACKGROUND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945624" y="6318269"/>
              <a:ext cx="9213977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ENERGY OPTIMIZATION OVERIEW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945624" y="7443498"/>
              <a:ext cx="8609233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POWER CONSUMPTION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945624" y="8578117"/>
              <a:ext cx="8609233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ROBOT MODEL ENHANCEMENT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945624" y="9700738"/>
              <a:ext cx="8203857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BMC 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6695625" y="3271865"/>
              <a:ext cx="1984176" cy="10137360"/>
              <a:chOff x="0" y="0"/>
              <a:chExt cx="368852" cy="188450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8852" cy="1884503"/>
              </a:xfrm>
              <a:custGeom>
                <a:avLst/>
                <a:gdLst/>
                <a:ahLst/>
                <a:cxnLst/>
                <a:rect r="r" b="b" t="t" l="l"/>
                <a:pathLst>
                  <a:path h="1884503" w="368852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884503"/>
                    </a:lnTo>
                    <a:lnTo>
                      <a:pt x="0" y="1884503"/>
                    </a:lnTo>
                    <a:close/>
                  </a:path>
                </a:pathLst>
              </a:custGeom>
              <a:solidFill>
                <a:srgbClr val="78BE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368852" cy="19035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996028" y="3753196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996028" y="4882537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996028" y="6130940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996028" y="7260281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023798" y="8382903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023798" y="9560195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023798" y="10764871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07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945624" y="11008953"/>
              <a:ext cx="8203857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BUDEGTING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023798" y="12019888"/>
              <a:ext cx="1327831" cy="90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4539">
                  <a:solidFill>
                    <a:srgbClr val="FFFFFF"/>
                  </a:solidFill>
                  <a:latin typeface="Oswald Bold Italics"/>
                </a:rPr>
                <a:t>07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6334658" y="4020296"/>
              <a:ext cx="7667477" cy="7667477"/>
            </a:xfrm>
            <a:custGeom>
              <a:avLst/>
              <a:gdLst/>
              <a:ahLst/>
              <a:cxnLst/>
              <a:rect r="r" b="b" t="t" l="l"/>
              <a:pathLst>
                <a:path h="7667477" w="7667477">
                  <a:moveTo>
                    <a:pt x="0" y="0"/>
                  </a:moveTo>
                  <a:lnTo>
                    <a:pt x="7667477" y="0"/>
                  </a:lnTo>
                  <a:lnTo>
                    <a:pt x="7667477" y="7667477"/>
                  </a:lnTo>
                  <a:lnTo>
                    <a:pt x="0" y="766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8945624" y="12341374"/>
              <a:ext cx="8203857" cy="586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01"/>
                </a:lnSpc>
                <a:spcBef>
                  <a:spcPct val="0"/>
                </a:spcBef>
              </a:pPr>
              <a:r>
                <a:rPr lang="en-US" sz="2682" spc="262">
                  <a:solidFill>
                    <a:srgbClr val="FFFFFF"/>
                  </a:solidFill>
                  <a:latin typeface="DM Sans Bold"/>
                </a:rPr>
                <a:t>USED MATERIALS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265" y="672582"/>
            <a:ext cx="18288000" cy="10816688"/>
            <a:chOff x="0" y="0"/>
            <a:chExt cx="24384000" cy="1442225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883747" y="1821787"/>
              <a:ext cx="15509657" cy="9200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53869" indent="-326935" lvl="1">
                <a:lnSpc>
                  <a:spcPts val="4240"/>
                </a:lnSpc>
                <a:buFont typeface="Arial"/>
                <a:buChar char="•"/>
              </a:pPr>
              <a:r>
                <a:rPr lang="en-US" sz="3028">
                  <a:solidFill>
                    <a:srgbClr val="FFFFFF"/>
                  </a:solidFill>
                  <a:latin typeface="Saira Bold"/>
                </a:rPr>
                <a:t>AIMS to enhance young learners' educational experiences by refining and improving educational robots.</a:t>
              </a:r>
            </a:p>
            <a:p>
              <a:pPr>
                <a:lnSpc>
                  <a:spcPts val="4240"/>
                </a:lnSpc>
              </a:pPr>
            </a:p>
            <a:p>
              <a:pPr marL="653869" indent="-326935" lvl="1">
                <a:lnSpc>
                  <a:spcPts val="4240"/>
                </a:lnSpc>
                <a:buFont typeface="Arial"/>
                <a:buChar char="•"/>
              </a:pPr>
              <a:r>
                <a:rPr lang="en-US" sz="3028">
                  <a:solidFill>
                    <a:srgbClr val="78BE20"/>
                  </a:solidFill>
                  <a:latin typeface="Saira Bold"/>
                </a:rPr>
                <a:t>Objective:</a:t>
              </a:r>
              <a:r>
                <a:rPr lang="en-US" sz="3028">
                  <a:solidFill>
                    <a:srgbClr val="FFFFFF"/>
                  </a:solidFill>
                  <a:latin typeface="Saira Bold"/>
                </a:rPr>
                <a:t> Address unique formative needs of students.</a:t>
              </a:r>
            </a:p>
            <a:p>
              <a:pPr>
                <a:lnSpc>
                  <a:spcPts val="4240"/>
                </a:lnSpc>
              </a:pPr>
            </a:p>
            <a:p>
              <a:pPr marL="653869" indent="-326935" lvl="1">
                <a:lnSpc>
                  <a:spcPts val="4240"/>
                </a:lnSpc>
                <a:buFont typeface="Arial"/>
                <a:buChar char="•"/>
              </a:pPr>
              <a:r>
                <a:rPr lang="en-US" sz="3028">
                  <a:solidFill>
                    <a:srgbClr val="78BE20"/>
                  </a:solidFill>
                  <a:latin typeface="Saira Bold"/>
                </a:rPr>
                <a:t>Approach:</a:t>
              </a:r>
              <a:r>
                <a:rPr lang="en-US" sz="3028">
                  <a:solidFill>
                    <a:srgbClr val="FFFFFF"/>
                  </a:solidFill>
                  <a:latin typeface="Saira Bold"/>
                </a:rPr>
                <a:t> Inject vitality and innovation into traditional teaching methods.</a:t>
              </a:r>
            </a:p>
            <a:p>
              <a:pPr>
                <a:lnSpc>
                  <a:spcPts val="4240"/>
                </a:lnSpc>
              </a:pPr>
            </a:p>
            <a:p>
              <a:pPr marL="653869" indent="-326935" lvl="1">
                <a:lnSpc>
                  <a:spcPts val="4240"/>
                </a:lnSpc>
                <a:buFont typeface="Arial"/>
                <a:buChar char="•"/>
              </a:pPr>
              <a:r>
                <a:rPr lang="en-US" sz="3028">
                  <a:solidFill>
                    <a:srgbClr val="78BE20"/>
                  </a:solidFill>
                  <a:latin typeface="Saira Bold"/>
                </a:rPr>
                <a:t>Purpose: </a:t>
              </a:r>
              <a:r>
                <a:rPr lang="en-US" sz="3028">
                  <a:solidFill>
                    <a:srgbClr val="FFFFFF"/>
                  </a:solidFill>
                  <a:latin typeface="Saira Bold"/>
                </a:rPr>
                <a:t>Breathe new life into the educational journey.</a:t>
              </a:r>
            </a:p>
            <a:p>
              <a:pPr>
                <a:lnSpc>
                  <a:spcPts val="4240"/>
                </a:lnSpc>
              </a:pPr>
            </a:p>
            <a:p>
              <a:pPr marL="653869" indent="-326935" lvl="1">
                <a:lnSpc>
                  <a:spcPts val="4240"/>
                </a:lnSpc>
                <a:buFont typeface="Arial"/>
                <a:buChar char="•"/>
              </a:pPr>
              <a:r>
                <a:rPr lang="en-US" sz="3028">
                  <a:solidFill>
                    <a:srgbClr val="FFFFFF"/>
                  </a:solidFill>
                  <a:latin typeface="Saira Bold"/>
                </a:rPr>
                <a:t>Cultivate an instructive, dynamic, and forward-looking educational environment for enhanced learning experiences.</a:t>
              </a:r>
            </a:p>
            <a:p>
              <a:pPr>
                <a:lnSpc>
                  <a:spcPts val="4240"/>
                </a:lnSpc>
                <a:spcBef>
                  <a:spcPct val="0"/>
                </a:spcBef>
              </a:pPr>
            </a:p>
          </p:txBody>
        </p:sp>
        <p:sp>
          <p:nvSpPr>
            <p:cNvPr name="Freeform 4" id="4"/>
            <p:cNvSpPr/>
            <p:nvPr/>
          </p:nvSpPr>
          <p:spPr>
            <a:xfrm flipH="true" flipV="false" rot="0">
              <a:off x="16526745" y="373224"/>
              <a:ext cx="7857255" cy="11544856"/>
            </a:xfrm>
            <a:custGeom>
              <a:avLst/>
              <a:gdLst/>
              <a:ahLst/>
              <a:cxnLst/>
              <a:rect r="r" b="b" t="t" l="l"/>
              <a:pathLst>
                <a:path h="11544856" w="7857255">
                  <a:moveTo>
                    <a:pt x="7857255" y="0"/>
                  </a:moveTo>
                  <a:lnTo>
                    <a:pt x="0" y="0"/>
                  </a:lnTo>
                  <a:lnTo>
                    <a:pt x="0" y="11544857"/>
                  </a:lnTo>
                  <a:lnTo>
                    <a:pt x="7857255" y="11544857"/>
                  </a:lnTo>
                  <a:lnTo>
                    <a:pt x="7857255" y="0"/>
                  </a:lnTo>
                  <a:close/>
                </a:path>
              </a:pathLst>
            </a:custGeom>
            <a:blipFill>
              <a:blip r:embed="rId2"/>
              <a:stretch>
                <a:fillRect l="-248" t="-250" r="-248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53886" y="-133350"/>
              <a:ext cx="13562207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79"/>
                </a:lnSpc>
              </a:pPr>
              <a:r>
                <a:rPr lang="en-US" sz="7199">
                  <a:solidFill>
                    <a:srgbClr val="FFC72C"/>
                  </a:solidFill>
                  <a:latin typeface="Saira Bold"/>
                </a:rPr>
                <a:t>Introduction :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true" flipV="true" rot="-5400000">
              <a:off x="442353" y="8971557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8402" y="-1228818"/>
            <a:ext cx="19194017" cy="12601176"/>
            <a:chOff x="0" y="0"/>
            <a:chExt cx="25592022" cy="16801568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11910851"/>
              <a:ext cx="4156487" cy="4890717"/>
            </a:xfrm>
            <a:custGeom>
              <a:avLst/>
              <a:gdLst/>
              <a:ahLst/>
              <a:cxnLst/>
              <a:rect r="r" b="b" t="t" l="l"/>
              <a:pathLst>
                <a:path h="4890717" w="4156487">
                  <a:moveTo>
                    <a:pt x="4156487" y="4890717"/>
                  </a:moveTo>
                  <a:lnTo>
                    <a:pt x="0" y="4890717"/>
                  </a:lnTo>
                  <a:lnTo>
                    <a:pt x="0" y="0"/>
                  </a:lnTo>
                  <a:lnTo>
                    <a:pt x="4156487" y="0"/>
                  </a:lnTo>
                  <a:lnTo>
                    <a:pt x="4156487" y="489071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-10800000">
              <a:off x="20583682" y="0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036709" y="6800136"/>
              <a:ext cx="10833436" cy="6986916"/>
            </a:xfrm>
            <a:custGeom>
              <a:avLst/>
              <a:gdLst/>
              <a:ahLst/>
              <a:cxnLst/>
              <a:rect r="r" b="b" t="t" l="l"/>
              <a:pathLst>
                <a:path h="6986916" w="10833436">
                  <a:moveTo>
                    <a:pt x="0" y="0"/>
                  </a:moveTo>
                  <a:lnTo>
                    <a:pt x="10833436" y="0"/>
                  </a:lnTo>
                  <a:lnTo>
                    <a:pt x="10833436" y="6986916"/>
                  </a:lnTo>
                  <a:lnTo>
                    <a:pt x="0" y="6986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70279" y="4389862"/>
              <a:ext cx="7199616" cy="6296293"/>
            </a:xfrm>
            <a:custGeom>
              <a:avLst/>
              <a:gdLst/>
              <a:ahLst/>
              <a:cxnLst/>
              <a:rect r="r" b="b" t="t" l="l"/>
              <a:pathLst>
                <a:path h="6296293" w="7199616">
                  <a:moveTo>
                    <a:pt x="0" y="0"/>
                  </a:moveTo>
                  <a:lnTo>
                    <a:pt x="7199616" y="0"/>
                  </a:lnTo>
                  <a:lnTo>
                    <a:pt x="7199616" y="6296293"/>
                  </a:lnTo>
                  <a:lnTo>
                    <a:pt x="0" y="629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57303" y="2191720"/>
              <a:ext cx="16062006" cy="1503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520"/>
                </a:lnSpc>
              </a:pPr>
              <a:r>
                <a:rPr lang="en-US" sz="6800">
                  <a:solidFill>
                    <a:srgbClr val="FFC72C"/>
                  </a:solidFill>
                  <a:latin typeface="Saira Bold"/>
                </a:rPr>
                <a:t>Porject Background 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036709" y="14106019"/>
              <a:ext cx="10833436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Saira Bold"/>
                </a:rPr>
                <a:t> workshops provided to all primary school years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42855" y="11021643"/>
              <a:ext cx="9054465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Saira Bold"/>
                </a:rPr>
                <a:t>traditional and technological teaching methods.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9367" y="801437"/>
            <a:ext cx="19494876" cy="10489069"/>
            <a:chOff x="0" y="0"/>
            <a:chExt cx="25993168" cy="1398542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86908" y="5796663"/>
              <a:ext cx="5443142" cy="3469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1"/>
                </a:lnSpc>
              </a:pPr>
              <a:r>
                <a:rPr lang="en-US" sz="2472">
                  <a:solidFill>
                    <a:srgbClr val="FFFFFF"/>
                  </a:solidFill>
                  <a:latin typeface="Saira Light"/>
                </a:rPr>
                <a:t>- Utilizing cutting-edge components and technology for energy-efficient refinement.</a:t>
              </a:r>
            </a:p>
            <a:p>
              <a:pPr>
                <a:lnSpc>
                  <a:spcPts val="3461"/>
                </a:lnSpc>
                <a:spcBef>
                  <a:spcPct val="0"/>
                </a:spcBef>
              </a:pPr>
              <a:r>
                <a:rPr lang="en-US" sz="2472">
                  <a:solidFill>
                    <a:srgbClr val="FFFFFF"/>
                  </a:solidFill>
                  <a:latin typeface="Saira Light"/>
                </a:rPr>
                <a:t>- Strategic adjustments for improved energy efficiency.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997423" y="3890830"/>
              <a:ext cx="5117451" cy="1229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2"/>
                </a:lnSpc>
                <a:spcBef>
                  <a:spcPct val="0"/>
                </a:spcBef>
              </a:pPr>
              <a:r>
                <a:rPr lang="en-US" sz="2737">
                  <a:solidFill>
                    <a:srgbClr val="FFC72C"/>
                  </a:solidFill>
                  <a:latin typeface="Saira Bold"/>
                </a:rPr>
                <a:t>1. OPTIMIZING ENERGY CONSUMPTION: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188363" y="5796663"/>
              <a:ext cx="5484125" cy="405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1"/>
                </a:lnSpc>
              </a:pPr>
              <a:r>
                <a:rPr lang="en-US" sz="2472">
                  <a:solidFill>
                    <a:srgbClr val="FFFFFF"/>
                  </a:solidFill>
                  <a:latin typeface="Saira Light"/>
                </a:rPr>
                <a:t> </a:t>
              </a:r>
              <a:r>
                <a:rPr lang="en-US" sz="2472">
                  <a:solidFill>
                    <a:srgbClr val="FFFFFF"/>
                  </a:solidFill>
                  <a:latin typeface="Saira Light"/>
                </a:rPr>
                <a:t>- Exploring renewables to shrink the educational robot's ecological footprint</a:t>
              </a:r>
            </a:p>
            <a:p>
              <a:pPr>
                <a:lnSpc>
                  <a:spcPts val="3461"/>
                </a:lnSpc>
              </a:pPr>
              <a:r>
                <a:rPr lang="en-US" sz="2472">
                  <a:solidFill>
                    <a:srgbClr val="FFFFFF"/>
                  </a:solidFill>
                  <a:latin typeface="Saira Light"/>
                </a:rPr>
                <a:t> - Emphasizing sustainable choices for a greener and eco-conscious operation.</a:t>
              </a:r>
            </a:p>
            <a:p>
              <a:pPr>
                <a:lnSpc>
                  <a:spcPts val="3461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939546" y="3890830"/>
              <a:ext cx="6361532" cy="1229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2"/>
                </a:lnSpc>
                <a:spcBef>
                  <a:spcPct val="0"/>
                </a:spcBef>
              </a:pPr>
              <a:r>
                <a:rPr lang="en-US" sz="2737">
                  <a:solidFill>
                    <a:srgbClr val="FFC72C"/>
                  </a:solidFill>
                  <a:latin typeface="Saira Bold"/>
                </a:rPr>
                <a:t>2. EXPLORING RENEWABLE ENERGY SOURCES: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798571" y="5796663"/>
              <a:ext cx="4601768" cy="3469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1"/>
                </a:lnSpc>
                <a:spcBef>
                  <a:spcPct val="0"/>
                </a:spcBef>
              </a:pPr>
              <a:r>
                <a:rPr lang="en-US" sz="2472">
                  <a:solidFill>
                    <a:srgbClr val="FFFFFF"/>
                  </a:solidFill>
                  <a:latin typeface="Saira Light"/>
                </a:rPr>
                <a:t>- Innovatively incorporating the "Smart Sunflower" technology for intelligent solar energy harvesting.</a:t>
              </a:r>
              <a:r>
                <a:rPr lang="en-US" sz="2472">
                  <a:solidFill>
                    <a:srgbClr val="FFFFFF"/>
                  </a:solidFill>
                  <a:latin typeface="Saira Light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580857" y="3795543"/>
              <a:ext cx="7419002" cy="1866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2"/>
                </a:lnSpc>
              </a:pPr>
              <a:r>
                <a:rPr lang="en-US" sz="2737">
                  <a:solidFill>
                    <a:srgbClr val="FFC72C"/>
                  </a:solidFill>
                  <a:latin typeface="Saira Bold"/>
                </a:rPr>
                <a:t>3. INTEGRATING "SMART SUNFLOWER" FOR</a:t>
              </a:r>
            </a:p>
            <a:p>
              <a:pPr>
                <a:lnSpc>
                  <a:spcPts val="3832"/>
                </a:lnSpc>
                <a:spcBef>
                  <a:spcPct val="0"/>
                </a:spcBef>
              </a:pPr>
              <a:r>
                <a:rPr lang="en-US" sz="2737">
                  <a:solidFill>
                    <a:srgbClr val="FFC72C"/>
                  </a:solidFill>
                  <a:latin typeface="Saira Bold"/>
                </a:rPr>
                <a:t> HARVESTING: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75682" y="-133350"/>
              <a:ext cx="22089261" cy="1503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20"/>
                </a:lnSpc>
              </a:pPr>
              <a:r>
                <a:rPr lang="en-US" sz="6800">
                  <a:solidFill>
                    <a:srgbClr val="78BE20"/>
                  </a:solidFill>
                  <a:latin typeface="Saira Bold"/>
                </a:rPr>
                <a:t>ENERGY OPTIMIZATION OVERVIEW: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89275" y="1782017"/>
              <a:ext cx="19984668" cy="128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5"/>
                </a:lnSpc>
                <a:spcBef>
                  <a:spcPct val="0"/>
                </a:spcBef>
              </a:pPr>
              <a:r>
                <a:rPr lang="en-US" sz="2789">
                  <a:solidFill>
                    <a:srgbClr val="FFFFFF"/>
                  </a:solidFill>
                  <a:latin typeface="Saira Light"/>
                </a:rPr>
                <a:t>In this phase, our paramount goal is to revolutionize the educational robot's energy system Key goals include: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true" flipV="true" rot="-5400000">
              <a:off x="415993" y="8859543"/>
              <a:ext cx="4709889" cy="5541876"/>
            </a:xfrm>
            <a:custGeom>
              <a:avLst/>
              <a:gdLst/>
              <a:ahLst/>
              <a:cxnLst/>
              <a:rect r="r" b="b" t="t" l="l"/>
              <a:pathLst>
                <a:path h="5541876" w="4709889">
                  <a:moveTo>
                    <a:pt x="4709890" y="5541876"/>
                  </a:moveTo>
                  <a:lnTo>
                    <a:pt x="0" y="5541876"/>
                  </a:lnTo>
                  <a:lnTo>
                    <a:pt x="0" y="0"/>
                  </a:lnTo>
                  <a:lnTo>
                    <a:pt x="4709890" y="0"/>
                  </a:lnTo>
                  <a:lnTo>
                    <a:pt x="4709890" y="5541876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true" rot="-10800000">
              <a:off x="21283278" y="7104424"/>
              <a:ext cx="4709889" cy="5541876"/>
            </a:xfrm>
            <a:custGeom>
              <a:avLst/>
              <a:gdLst/>
              <a:ahLst/>
              <a:cxnLst/>
              <a:rect r="r" b="b" t="t" l="l"/>
              <a:pathLst>
                <a:path h="5541876" w="4709889">
                  <a:moveTo>
                    <a:pt x="4709890" y="5541876"/>
                  </a:moveTo>
                  <a:lnTo>
                    <a:pt x="0" y="5541876"/>
                  </a:lnTo>
                  <a:lnTo>
                    <a:pt x="0" y="0"/>
                  </a:lnTo>
                  <a:lnTo>
                    <a:pt x="4709890" y="0"/>
                  </a:lnTo>
                  <a:lnTo>
                    <a:pt x="4709890" y="5541876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2790"/>
            <a:ext cx="18288000" cy="10275354"/>
            <a:chOff x="0" y="0"/>
            <a:chExt cx="24384000" cy="13700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45015" y="6112667"/>
              <a:ext cx="23139476" cy="5393243"/>
            </a:xfrm>
            <a:custGeom>
              <a:avLst/>
              <a:gdLst/>
              <a:ahLst/>
              <a:cxnLst/>
              <a:rect r="r" b="b" t="t" l="l"/>
              <a:pathLst>
                <a:path h="5393243" w="23139476">
                  <a:moveTo>
                    <a:pt x="0" y="0"/>
                  </a:moveTo>
                  <a:lnTo>
                    <a:pt x="23139475" y="0"/>
                  </a:lnTo>
                  <a:lnTo>
                    <a:pt x="23139475" y="5393243"/>
                  </a:lnTo>
                  <a:lnTo>
                    <a:pt x="0" y="5393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>
              <a:off x="679543" y="6897744"/>
              <a:ext cx="22921850" cy="0"/>
            </a:xfrm>
            <a:prstGeom prst="line">
              <a:avLst/>
            </a:prstGeom>
            <a:ln cap="flat" w="5786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7490702" y="5928703"/>
              <a:ext cx="0" cy="4944368"/>
            </a:xfrm>
            <a:prstGeom prst="line">
              <a:avLst/>
            </a:prstGeom>
            <a:ln cap="flat" w="5786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" id="6"/>
            <p:cNvSpPr/>
            <p:nvPr/>
          </p:nvSpPr>
          <p:spPr>
            <a:xfrm flipH="true" flipV="true" rot="5400000">
              <a:off x="20576219" y="-309022"/>
              <a:ext cx="3498759" cy="4116804"/>
            </a:xfrm>
            <a:custGeom>
              <a:avLst/>
              <a:gdLst/>
              <a:ahLst/>
              <a:cxnLst/>
              <a:rect r="r" b="b" t="t" l="l"/>
              <a:pathLst>
                <a:path h="4116804" w="3498759">
                  <a:moveTo>
                    <a:pt x="3498759" y="4116803"/>
                  </a:moveTo>
                  <a:lnTo>
                    <a:pt x="0" y="4116803"/>
                  </a:lnTo>
                  <a:lnTo>
                    <a:pt x="0" y="0"/>
                  </a:lnTo>
                  <a:lnTo>
                    <a:pt x="3498759" y="0"/>
                  </a:lnTo>
                  <a:lnTo>
                    <a:pt x="3498759" y="4116803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059371" y="12045674"/>
              <a:ext cx="1470616" cy="417287"/>
            </a:xfrm>
            <a:custGeom>
              <a:avLst/>
              <a:gdLst/>
              <a:ahLst/>
              <a:cxnLst/>
              <a:rect r="r" b="b" t="t" l="l"/>
              <a:pathLst>
                <a:path h="417287" w="1470616">
                  <a:moveTo>
                    <a:pt x="0" y="0"/>
                  </a:moveTo>
                  <a:lnTo>
                    <a:pt x="1470615" y="0"/>
                  </a:lnTo>
                  <a:lnTo>
                    <a:pt x="1470615" y="417287"/>
                  </a:lnTo>
                  <a:lnTo>
                    <a:pt x="0" y="417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89043" y="3190361"/>
              <a:ext cx="2152642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Saira Light"/>
                </a:rPr>
                <a:t>Let's use the robot for </a:t>
              </a:r>
              <a:r>
                <a:rPr lang="en-US" sz="2599">
                  <a:solidFill>
                    <a:srgbClr val="FFFFFF"/>
                  </a:solidFill>
                  <a:latin typeface="Saira Bold"/>
                </a:rPr>
                <a:t>2 hours daily</a:t>
              </a:r>
              <a:r>
                <a:rPr lang="en-US" sz="2599">
                  <a:solidFill>
                    <a:srgbClr val="FFFFFF"/>
                  </a:solidFill>
                  <a:latin typeface="Saira Light"/>
                </a:rPr>
                <a:t>, </a:t>
              </a:r>
              <a:r>
                <a:rPr lang="en-US" sz="2599">
                  <a:solidFill>
                    <a:srgbClr val="78BE20"/>
                  </a:solidFill>
                  <a:latin typeface="Saira Bold"/>
                </a:rPr>
                <a:t>as excessive use may cause issues for children, such as autism</a:t>
              </a:r>
              <a:r>
                <a:rPr lang="en-US" sz="2599">
                  <a:solidFill>
                    <a:srgbClr val="78BE20"/>
                  </a:solidFill>
                  <a:latin typeface="Saira Light"/>
                </a:rPr>
                <a:t>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93709" y="2163088"/>
              <a:ext cx="2314734" cy="68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4DF9FE"/>
                  </a:solidFill>
                  <a:latin typeface="Saira Bold"/>
                </a:rPr>
                <a:t>example: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02136" y="4083383"/>
              <a:ext cx="5545931" cy="676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u="sng">
                  <a:solidFill>
                    <a:srgbClr val="F1E9DA"/>
                  </a:solidFill>
                  <a:latin typeface="Saira Bold"/>
                </a:rPr>
                <a:t>The calculations used: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870491" y="4041905"/>
              <a:ext cx="5728825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Saira Bold"/>
                </a:rPr>
                <a:t> I(mA) = P/V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17371" y="4702297"/>
              <a:ext cx="851271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Saira Bold"/>
                </a:rPr>
                <a:t>I consumed(mAh) = I * Time (hours)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883908" y="11903428"/>
              <a:ext cx="12456637" cy="55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55E0FC"/>
                  </a:solidFill>
                  <a:latin typeface="Saira Bold"/>
                </a:rPr>
                <a:t>Total power </a:t>
              </a:r>
              <a:r>
                <a:rPr lang="en-US" sz="2551">
                  <a:solidFill>
                    <a:srgbClr val="4DF9FE"/>
                  </a:solidFill>
                  <a:latin typeface="Saira Bold"/>
                </a:rPr>
                <a:t>=</a:t>
              </a:r>
              <a:r>
                <a:rPr lang="en-US" sz="2551">
                  <a:solidFill>
                    <a:srgbClr val="FFFFFF"/>
                  </a:solidFill>
                  <a:latin typeface="Saira Bold"/>
                </a:rPr>
                <a:t> 15.55W</a:t>
              </a:r>
              <a:r>
                <a:rPr lang="en-US" sz="2551">
                  <a:solidFill>
                    <a:srgbClr val="78BE20"/>
                  </a:solidFill>
                  <a:latin typeface="Saira Bold"/>
                </a:rPr>
                <a:t> (estimated based on the specifications)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9059371" y="12795062"/>
              <a:ext cx="1470616" cy="417287"/>
            </a:xfrm>
            <a:custGeom>
              <a:avLst/>
              <a:gdLst/>
              <a:ahLst/>
              <a:cxnLst/>
              <a:rect r="r" b="b" t="t" l="l"/>
              <a:pathLst>
                <a:path h="417287" w="1470616">
                  <a:moveTo>
                    <a:pt x="0" y="0"/>
                  </a:moveTo>
                  <a:lnTo>
                    <a:pt x="1470615" y="0"/>
                  </a:lnTo>
                  <a:lnTo>
                    <a:pt x="1470615" y="417287"/>
                  </a:lnTo>
                  <a:lnTo>
                    <a:pt x="0" y="417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734904" y="12747437"/>
              <a:ext cx="7141528" cy="55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2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4DF9FE"/>
                  </a:solidFill>
                  <a:latin typeface="Saira Bold"/>
                </a:rPr>
                <a:t>Total consumed current=</a:t>
              </a:r>
              <a:r>
                <a:rPr lang="en-US" sz="2551">
                  <a:solidFill>
                    <a:srgbClr val="FFFFFF"/>
                  </a:solidFill>
                  <a:latin typeface="Saira Bold"/>
                </a:rPr>
                <a:t> 6530mAh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46059" y="673321"/>
              <a:ext cx="8755380" cy="1151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FFC72C"/>
                  </a:solidFill>
                  <a:latin typeface="Saira Bold"/>
                </a:rPr>
                <a:t>Power Consumption :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true" rot="-5400000">
              <a:off x="218602" y="11006849"/>
              <a:ext cx="2475021" cy="2912225"/>
            </a:xfrm>
            <a:custGeom>
              <a:avLst/>
              <a:gdLst/>
              <a:ahLst/>
              <a:cxnLst/>
              <a:rect r="r" b="b" t="t" l="l"/>
              <a:pathLst>
                <a:path h="2912225" w="2475021">
                  <a:moveTo>
                    <a:pt x="2475021" y="2912225"/>
                  </a:moveTo>
                  <a:lnTo>
                    <a:pt x="0" y="2912225"/>
                  </a:lnTo>
                  <a:lnTo>
                    <a:pt x="0" y="0"/>
                  </a:lnTo>
                  <a:lnTo>
                    <a:pt x="2475021" y="0"/>
                  </a:lnTo>
                  <a:lnTo>
                    <a:pt x="2475021" y="2912225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102419" cy="10287000"/>
            <a:chOff x="0" y="0"/>
            <a:chExt cx="2413655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691891" y="0"/>
              <a:ext cx="20444668" cy="13522000"/>
            </a:xfrm>
            <a:custGeom>
              <a:avLst/>
              <a:gdLst/>
              <a:ahLst/>
              <a:cxnLst/>
              <a:rect r="r" b="b" t="t" l="l"/>
              <a:pathLst>
                <a:path h="13522000" w="20444668">
                  <a:moveTo>
                    <a:pt x="0" y="0"/>
                  </a:moveTo>
                  <a:lnTo>
                    <a:pt x="20444668" y="0"/>
                  </a:lnTo>
                  <a:lnTo>
                    <a:pt x="20444668" y="13522000"/>
                  </a:lnTo>
                  <a:lnTo>
                    <a:pt x="0" y="1352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18" t="0" r="-918" b="-652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204862" y="8087002"/>
              <a:ext cx="5147028" cy="5150088"/>
            </a:xfrm>
            <a:custGeom>
              <a:avLst/>
              <a:gdLst/>
              <a:ahLst/>
              <a:cxnLst/>
              <a:rect r="r" b="b" t="t" l="l"/>
              <a:pathLst>
                <a:path h="5150088" w="5147028">
                  <a:moveTo>
                    <a:pt x="0" y="0"/>
                  </a:moveTo>
                  <a:lnTo>
                    <a:pt x="5147029" y="0"/>
                  </a:lnTo>
                  <a:lnTo>
                    <a:pt x="5147029" y="5150088"/>
                  </a:lnTo>
                  <a:lnTo>
                    <a:pt x="0" y="515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265439" y="1938457"/>
              <a:ext cx="7132221" cy="5923623"/>
            </a:xfrm>
            <a:custGeom>
              <a:avLst/>
              <a:gdLst/>
              <a:ahLst/>
              <a:cxnLst/>
              <a:rect r="r" b="b" t="t" l="l"/>
              <a:pathLst>
                <a:path h="5923623" w="7132221">
                  <a:moveTo>
                    <a:pt x="0" y="0"/>
                  </a:moveTo>
                  <a:lnTo>
                    <a:pt x="7132221" y="0"/>
                  </a:lnTo>
                  <a:lnTo>
                    <a:pt x="7132221" y="5923623"/>
                  </a:lnTo>
                  <a:lnTo>
                    <a:pt x="0" y="5923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655808" y="1635573"/>
              <a:ext cx="8004951" cy="6209030"/>
            </a:xfrm>
            <a:custGeom>
              <a:avLst/>
              <a:gdLst/>
              <a:ahLst/>
              <a:cxnLst/>
              <a:rect r="r" b="b" t="t" l="l"/>
              <a:pathLst>
                <a:path h="6209030" w="8004951">
                  <a:moveTo>
                    <a:pt x="0" y="0"/>
                  </a:moveTo>
                  <a:lnTo>
                    <a:pt x="8004950" y="0"/>
                  </a:lnTo>
                  <a:lnTo>
                    <a:pt x="8004950" y="6209031"/>
                  </a:lnTo>
                  <a:lnTo>
                    <a:pt x="0" y="6209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96197" y="8087002"/>
              <a:ext cx="4969236" cy="5150088"/>
            </a:xfrm>
            <a:custGeom>
              <a:avLst/>
              <a:gdLst/>
              <a:ahLst/>
              <a:cxnLst/>
              <a:rect r="r" b="b" t="t" l="l"/>
              <a:pathLst>
                <a:path h="5150088" w="4969236">
                  <a:moveTo>
                    <a:pt x="0" y="0"/>
                  </a:moveTo>
                  <a:lnTo>
                    <a:pt x="4969235" y="0"/>
                  </a:lnTo>
                  <a:lnTo>
                    <a:pt x="4969235" y="5150088"/>
                  </a:lnTo>
                  <a:lnTo>
                    <a:pt x="0" y="515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866378" y="8087002"/>
              <a:ext cx="4782962" cy="5150088"/>
            </a:xfrm>
            <a:custGeom>
              <a:avLst/>
              <a:gdLst/>
              <a:ahLst/>
              <a:cxnLst/>
              <a:rect r="r" b="b" t="t" l="l"/>
              <a:pathLst>
                <a:path h="5150088" w="4782962">
                  <a:moveTo>
                    <a:pt x="0" y="0"/>
                  </a:moveTo>
                  <a:lnTo>
                    <a:pt x="4782962" y="0"/>
                  </a:lnTo>
                  <a:lnTo>
                    <a:pt x="4782962" y="5150088"/>
                  </a:lnTo>
                  <a:lnTo>
                    <a:pt x="0" y="5150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066378" y="333172"/>
              <a:ext cx="1587809" cy="1726923"/>
              <a:chOff x="0" y="0"/>
              <a:chExt cx="665772" cy="7241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46634" y="342519"/>
                <a:ext cx="180594" cy="102108"/>
              </a:xfrm>
              <a:custGeom>
                <a:avLst/>
                <a:gdLst/>
                <a:ahLst/>
                <a:cxnLst/>
                <a:rect r="r" b="b" t="t" l="l"/>
                <a:pathLst>
                  <a:path h="102108" w="180594">
                    <a:moveTo>
                      <a:pt x="78867" y="101981"/>
                    </a:moveTo>
                    <a:lnTo>
                      <a:pt x="165735" y="102108"/>
                    </a:lnTo>
                    <a:cubicBezTo>
                      <a:pt x="173736" y="102108"/>
                      <a:pt x="180340" y="96393"/>
                      <a:pt x="180340" y="89408"/>
                    </a:cubicBezTo>
                    <a:lnTo>
                      <a:pt x="180594" y="13208"/>
                    </a:lnTo>
                    <a:cubicBezTo>
                      <a:pt x="180594" y="6223"/>
                      <a:pt x="174117" y="381"/>
                      <a:pt x="165989" y="381"/>
                    </a:cubicBezTo>
                    <a:lnTo>
                      <a:pt x="17145" y="0"/>
                    </a:lnTo>
                    <a:cubicBezTo>
                      <a:pt x="9144" y="0"/>
                      <a:pt x="2540" y="5715"/>
                      <a:pt x="2540" y="12700"/>
                    </a:cubicBezTo>
                    <a:lnTo>
                      <a:pt x="2540" y="88392"/>
                    </a:lnTo>
                    <a:cubicBezTo>
                      <a:pt x="2540" y="88392"/>
                      <a:pt x="0" y="100584"/>
                      <a:pt x="8382" y="89154"/>
                    </a:cubicBezTo>
                    <a:lnTo>
                      <a:pt x="22479" y="89154"/>
                    </a:lnTo>
                    <a:lnTo>
                      <a:pt x="116840" y="24638"/>
                    </a:lnTo>
                    <a:cubicBezTo>
                      <a:pt x="124587" y="18415"/>
                      <a:pt x="137287" y="18415"/>
                      <a:pt x="145161" y="24638"/>
                    </a:cubicBezTo>
                    <a:lnTo>
                      <a:pt x="153035" y="41148"/>
                    </a:lnTo>
                    <a:close/>
                  </a:path>
                </a:pathLst>
              </a:custGeom>
              <a:solidFill>
                <a:srgbClr val="FFC7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72466" y="304292"/>
                <a:ext cx="331343" cy="191643"/>
              </a:xfrm>
              <a:custGeom>
                <a:avLst/>
                <a:gdLst/>
                <a:ahLst/>
                <a:cxnLst/>
                <a:rect r="r" b="b" t="t" l="l"/>
                <a:pathLst>
                  <a:path h="191643" w="331343">
                    <a:moveTo>
                      <a:pt x="284353" y="42545"/>
                    </a:moveTo>
                    <a:lnTo>
                      <a:pt x="273177" y="38608"/>
                    </a:lnTo>
                    <a:lnTo>
                      <a:pt x="278257" y="24638"/>
                    </a:lnTo>
                    <a:lnTo>
                      <a:pt x="295656" y="28702"/>
                    </a:lnTo>
                    <a:lnTo>
                      <a:pt x="290576" y="42672"/>
                    </a:lnTo>
                    <a:moveTo>
                      <a:pt x="284353" y="67437"/>
                    </a:moveTo>
                    <a:lnTo>
                      <a:pt x="273177" y="63373"/>
                    </a:lnTo>
                    <a:lnTo>
                      <a:pt x="278257" y="49403"/>
                    </a:lnTo>
                    <a:lnTo>
                      <a:pt x="295656" y="53467"/>
                    </a:lnTo>
                    <a:lnTo>
                      <a:pt x="290576" y="67437"/>
                    </a:lnTo>
                    <a:moveTo>
                      <a:pt x="254254" y="116459"/>
                    </a:moveTo>
                    <a:lnTo>
                      <a:pt x="247269" y="127508"/>
                    </a:lnTo>
                    <a:lnTo>
                      <a:pt x="159385" y="140208"/>
                    </a:lnTo>
                    <a:lnTo>
                      <a:pt x="153162" y="140208"/>
                    </a:lnTo>
                    <a:lnTo>
                      <a:pt x="219329" y="85725"/>
                    </a:lnTo>
                    <a:cubicBezTo>
                      <a:pt x="227076" y="79502"/>
                      <a:pt x="227076" y="69215"/>
                      <a:pt x="219329" y="62992"/>
                    </a:cubicBezTo>
                    <a:cubicBezTo>
                      <a:pt x="211582" y="56769"/>
                      <a:pt x="198882" y="56769"/>
                      <a:pt x="191008" y="62992"/>
                    </a:cubicBezTo>
                    <a:lnTo>
                      <a:pt x="96647" y="140208"/>
                    </a:lnTo>
                    <a:lnTo>
                      <a:pt x="82550" y="140208"/>
                    </a:lnTo>
                    <a:cubicBezTo>
                      <a:pt x="74168" y="138811"/>
                      <a:pt x="64008" y="126746"/>
                      <a:pt x="64008" y="126746"/>
                    </a:cubicBezTo>
                    <a:lnTo>
                      <a:pt x="64262" y="49784"/>
                    </a:lnTo>
                    <a:cubicBezTo>
                      <a:pt x="64262" y="43688"/>
                      <a:pt x="71247" y="38608"/>
                      <a:pt x="79883" y="38608"/>
                    </a:cubicBezTo>
                    <a:lnTo>
                      <a:pt x="238887" y="38862"/>
                    </a:lnTo>
                    <a:cubicBezTo>
                      <a:pt x="247523" y="38862"/>
                      <a:pt x="254508" y="43815"/>
                      <a:pt x="254508" y="50038"/>
                    </a:cubicBezTo>
                    <a:close/>
                    <a:moveTo>
                      <a:pt x="17272" y="0"/>
                    </a:moveTo>
                    <a:lnTo>
                      <a:pt x="508" y="5842"/>
                    </a:lnTo>
                    <a:lnTo>
                      <a:pt x="0" y="177673"/>
                    </a:lnTo>
                    <a:cubicBezTo>
                      <a:pt x="0" y="185039"/>
                      <a:pt x="7493" y="191008"/>
                      <a:pt x="16764" y="191008"/>
                    </a:cubicBezTo>
                    <a:lnTo>
                      <a:pt x="313944" y="191643"/>
                    </a:lnTo>
                    <a:cubicBezTo>
                      <a:pt x="323215" y="191643"/>
                      <a:pt x="330708" y="185801"/>
                      <a:pt x="330835" y="178435"/>
                    </a:cubicBezTo>
                    <a:lnTo>
                      <a:pt x="331343" y="13970"/>
                    </a:lnTo>
                    <a:cubicBezTo>
                      <a:pt x="331343" y="6604"/>
                      <a:pt x="323850" y="635"/>
                      <a:pt x="314579" y="635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96266" y="304673"/>
                <a:ext cx="51816" cy="178054"/>
              </a:xfrm>
              <a:custGeom>
                <a:avLst/>
                <a:gdLst/>
                <a:ahLst/>
                <a:cxnLst/>
                <a:rect r="r" b="b" t="t" l="l"/>
                <a:pathLst>
                  <a:path h="178054" w="51816">
                    <a:moveTo>
                      <a:pt x="7112" y="0"/>
                    </a:moveTo>
                    <a:lnTo>
                      <a:pt x="508" y="2667"/>
                    </a:lnTo>
                    <a:lnTo>
                      <a:pt x="0" y="172085"/>
                    </a:lnTo>
                    <a:cubicBezTo>
                      <a:pt x="0" y="175387"/>
                      <a:pt x="2921" y="177927"/>
                      <a:pt x="6604" y="177927"/>
                    </a:cubicBezTo>
                    <a:lnTo>
                      <a:pt x="44704" y="178054"/>
                    </a:lnTo>
                    <a:cubicBezTo>
                      <a:pt x="48387" y="178054"/>
                      <a:pt x="51308" y="175514"/>
                      <a:pt x="51308" y="172212"/>
                    </a:cubicBezTo>
                    <a:lnTo>
                      <a:pt x="51816" y="6096"/>
                    </a:lnTo>
                    <a:cubicBezTo>
                      <a:pt x="51816" y="2794"/>
                      <a:pt x="48895" y="254"/>
                      <a:pt x="45212" y="127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63373" y="484378"/>
                <a:ext cx="121285" cy="97409"/>
              </a:xfrm>
              <a:custGeom>
                <a:avLst/>
                <a:gdLst/>
                <a:ahLst/>
                <a:cxnLst/>
                <a:rect r="r" b="b" t="t" l="l"/>
                <a:pathLst>
                  <a:path h="97409" w="121285">
                    <a:moveTo>
                      <a:pt x="60706" y="27305"/>
                    </a:moveTo>
                    <a:cubicBezTo>
                      <a:pt x="75438" y="27305"/>
                      <a:pt x="87376" y="36957"/>
                      <a:pt x="87376" y="48768"/>
                    </a:cubicBezTo>
                    <a:lnTo>
                      <a:pt x="94869" y="62357"/>
                    </a:lnTo>
                    <a:cubicBezTo>
                      <a:pt x="113538" y="62357"/>
                      <a:pt x="121031" y="56388"/>
                      <a:pt x="121158" y="48895"/>
                    </a:cubicBezTo>
                    <a:cubicBezTo>
                      <a:pt x="121285" y="22098"/>
                      <a:pt x="94234" y="254"/>
                      <a:pt x="60833" y="127"/>
                    </a:cubicBezTo>
                    <a:cubicBezTo>
                      <a:pt x="27432" y="0"/>
                      <a:pt x="254" y="21844"/>
                      <a:pt x="127" y="48641"/>
                    </a:cubicBezTo>
                    <a:cubicBezTo>
                      <a:pt x="0" y="75438"/>
                      <a:pt x="27051" y="97282"/>
                      <a:pt x="60452" y="97409"/>
                    </a:cubicBezTo>
                    <a:lnTo>
                      <a:pt x="77343" y="91313"/>
                    </a:lnTo>
                    <a:cubicBezTo>
                      <a:pt x="77343" y="76327"/>
                      <a:pt x="69850" y="70231"/>
                      <a:pt x="60579" y="70231"/>
                    </a:cubicBezTo>
                    <a:cubicBezTo>
                      <a:pt x="45847" y="70231"/>
                      <a:pt x="33909" y="60579"/>
                      <a:pt x="33909" y="48768"/>
                    </a:cubicBezTo>
                    <a:cubicBezTo>
                      <a:pt x="33909" y="36957"/>
                      <a:pt x="45974" y="27305"/>
                      <a:pt x="60706" y="27305"/>
                    </a:cubicBezTo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515366" y="291973"/>
                <a:ext cx="51689" cy="178054"/>
              </a:xfrm>
              <a:custGeom>
                <a:avLst/>
                <a:gdLst/>
                <a:ahLst/>
                <a:cxnLst/>
                <a:rect r="r" b="b" t="t" l="l"/>
                <a:pathLst>
                  <a:path h="178054" w="51689">
                    <a:moveTo>
                      <a:pt x="7112" y="0"/>
                    </a:moveTo>
                    <a:lnTo>
                      <a:pt x="508" y="2667"/>
                    </a:lnTo>
                    <a:lnTo>
                      <a:pt x="0" y="172085"/>
                    </a:lnTo>
                    <a:cubicBezTo>
                      <a:pt x="0" y="175387"/>
                      <a:pt x="2921" y="177927"/>
                      <a:pt x="6604" y="177927"/>
                    </a:cubicBezTo>
                    <a:lnTo>
                      <a:pt x="44704" y="178054"/>
                    </a:lnTo>
                    <a:cubicBezTo>
                      <a:pt x="48387" y="178054"/>
                      <a:pt x="51308" y="175387"/>
                      <a:pt x="51308" y="172212"/>
                    </a:cubicBezTo>
                    <a:lnTo>
                      <a:pt x="51689" y="6096"/>
                    </a:lnTo>
                    <a:cubicBezTo>
                      <a:pt x="51689" y="2794"/>
                      <a:pt x="48768" y="254"/>
                      <a:pt x="45085" y="254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481330" y="485267"/>
                <a:ext cx="121031" cy="97536"/>
              </a:xfrm>
              <a:custGeom>
                <a:avLst/>
                <a:gdLst/>
                <a:ahLst/>
                <a:cxnLst/>
                <a:rect r="r" b="b" t="t" l="l"/>
                <a:pathLst>
                  <a:path h="97536" w="121031">
                    <a:moveTo>
                      <a:pt x="60452" y="70231"/>
                    </a:moveTo>
                    <a:lnTo>
                      <a:pt x="43561" y="76327"/>
                    </a:lnTo>
                    <a:cubicBezTo>
                      <a:pt x="43561" y="91313"/>
                      <a:pt x="51054" y="97409"/>
                      <a:pt x="60325" y="97409"/>
                    </a:cubicBezTo>
                    <a:cubicBezTo>
                      <a:pt x="93599" y="97536"/>
                      <a:pt x="120777" y="75692"/>
                      <a:pt x="120904" y="48895"/>
                    </a:cubicBezTo>
                    <a:cubicBezTo>
                      <a:pt x="121031" y="22098"/>
                      <a:pt x="93980" y="254"/>
                      <a:pt x="60579" y="127"/>
                    </a:cubicBezTo>
                    <a:cubicBezTo>
                      <a:pt x="27178" y="0"/>
                      <a:pt x="127" y="21844"/>
                      <a:pt x="0" y="48641"/>
                    </a:cubicBezTo>
                    <a:lnTo>
                      <a:pt x="7493" y="62230"/>
                    </a:lnTo>
                    <a:cubicBezTo>
                      <a:pt x="26162" y="62230"/>
                      <a:pt x="33655" y="56134"/>
                      <a:pt x="33782" y="48641"/>
                    </a:cubicBezTo>
                    <a:cubicBezTo>
                      <a:pt x="33782" y="36830"/>
                      <a:pt x="45847" y="27178"/>
                      <a:pt x="60579" y="27178"/>
                    </a:cubicBezTo>
                    <a:cubicBezTo>
                      <a:pt x="75311" y="27178"/>
                      <a:pt x="87249" y="36830"/>
                      <a:pt x="87249" y="48641"/>
                    </a:cubicBezTo>
                    <a:cubicBezTo>
                      <a:pt x="87249" y="60452"/>
                      <a:pt x="75184" y="70104"/>
                      <a:pt x="60452" y="70104"/>
                    </a:cubicBezTo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36220" y="507873"/>
                <a:ext cx="76708" cy="89154"/>
              </a:xfrm>
              <a:custGeom>
                <a:avLst/>
                <a:gdLst/>
                <a:ahLst/>
                <a:cxnLst/>
                <a:rect r="r" b="b" t="t" l="l"/>
                <a:pathLst>
                  <a:path h="89154" w="76708">
                    <a:moveTo>
                      <a:pt x="7747" y="0"/>
                    </a:moveTo>
                    <a:lnTo>
                      <a:pt x="254" y="2667"/>
                    </a:lnTo>
                    <a:lnTo>
                      <a:pt x="0" y="83185"/>
                    </a:lnTo>
                    <a:cubicBezTo>
                      <a:pt x="0" y="86487"/>
                      <a:pt x="3302" y="89027"/>
                      <a:pt x="7493" y="89027"/>
                    </a:cubicBezTo>
                    <a:lnTo>
                      <a:pt x="68961" y="89154"/>
                    </a:lnTo>
                    <a:cubicBezTo>
                      <a:pt x="73152" y="89154"/>
                      <a:pt x="76454" y="86487"/>
                      <a:pt x="76454" y="83312"/>
                    </a:cubicBezTo>
                    <a:lnTo>
                      <a:pt x="76708" y="6096"/>
                    </a:lnTo>
                    <a:cubicBezTo>
                      <a:pt x="76708" y="2794"/>
                      <a:pt x="73406" y="254"/>
                      <a:pt x="69215" y="254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363220" y="507873"/>
                <a:ext cx="76708" cy="89154"/>
              </a:xfrm>
              <a:custGeom>
                <a:avLst/>
                <a:gdLst/>
                <a:ahLst/>
                <a:cxnLst/>
                <a:rect r="r" b="b" t="t" l="l"/>
                <a:pathLst>
                  <a:path h="89154" w="76708">
                    <a:moveTo>
                      <a:pt x="7747" y="0"/>
                    </a:moveTo>
                    <a:lnTo>
                      <a:pt x="254" y="2667"/>
                    </a:lnTo>
                    <a:lnTo>
                      <a:pt x="0" y="83185"/>
                    </a:lnTo>
                    <a:cubicBezTo>
                      <a:pt x="0" y="86360"/>
                      <a:pt x="3302" y="89027"/>
                      <a:pt x="7493" y="89027"/>
                    </a:cubicBezTo>
                    <a:lnTo>
                      <a:pt x="68961" y="89154"/>
                    </a:lnTo>
                    <a:cubicBezTo>
                      <a:pt x="73152" y="89154"/>
                      <a:pt x="76454" y="86487"/>
                      <a:pt x="76454" y="83312"/>
                    </a:cubicBezTo>
                    <a:lnTo>
                      <a:pt x="76708" y="6096"/>
                    </a:lnTo>
                    <a:cubicBezTo>
                      <a:pt x="76708" y="2794"/>
                      <a:pt x="73406" y="254"/>
                      <a:pt x="69215" y="254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210947" y="609346"/>
                <a:ext cx="101854" cy="51308"/>
              </a:xfrm>
              <a:custGeom>
                <a:avLst/>
                <a:gdLst/>
                <a:ahLst/>
                <a:cxnLst/>
                <a:rect r="r" b="b" t="t" l="l"/>
                <a:pathLst>
                  <a:path h="51308" w="101854">
                    <a:moveTo>
                      <a:pt x="7112" y="0"/>
                    </a:moveTo>
                    <a:lnTo>
                      <a:pt x="127" y="4445"/>
                    </a:lnTo>
                    <a:lnTo>
                      <a:pt x="0" y="41021"/>
                    </a:lnTo>
                    <a:cubicBezTo>
                      <a:pt x="0" y="46482"/>
                      <a:pt x="3048" y="51054"/>
                      <a:pt x="6858" y="51054"/>
                    </a:cubicBezTo>
                    <a:lnTo>
                      <a:pt x="94742" y="51308"/>
                    </a:lnTo>
                    <a:cubicBezTo>
                      <a:pt x="98552" y="51308"/>
                      <a:pt x="101727" y="46863"/>
                      <a:pt x="101727" y="41402"/>
                    </a:cubicBezTo>
                    <a:lnTo>
                      <a:pt x="101854" y="10287"/>
                    </a:lnTo>
                    <a:cubicBezTo>
                      <a:pt x="101854" y="4826"/>
                      <a:pt x="98806" y="254"/>
                      <a:pt x="94996" y="254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0647" y="609346"/>
                <a:ext cx="101854" cy="51308"/>
              </a:xfrm>
              <a:custGeom>
                <a:avLst/>
                <a:gdLst/>
                <a:ahLst/>
                <a:cxnLst/>
                <a:rect r="r" b="b" t="t" l="l"/>
                <a:pathLst>
                  <a:path h="51308" w="101854">
                    <a:moveTo>
                      <a:pt x="7112" y="0"/>
                    </a:moveTo>
                    <a:lnTo>
                      <a:pt x="127" y="4445"/>
                    </a:lnTo>
                    <a:lnTo>
                      <a:pt x="0" y="41021"/>
                    </a:lnTo>
                    <a:cubicBezTo>
                      <a:pt x="0" y="46482"/>
                      <a:pt x="3048" y="51054"/>
                      <a:pt x="6858" y="51054"/>
                    </a:cubicBezTo>
                    <a:lnTo>
                      <a:pt x="94742" y="51308"/>
                    </a:lnTo>
                    <a:cubicBezTo>
                      <a:pt x="98552" y="51308"/>
                      <a:pt x="101727" y="46863"/>
                      <a:pt x="101727" y="41275"/>
                    </a:cubicBezTo>
                    <a:lnTo>
                      <a:pt x="101854" y="10287"/>
                    </a:lnTo>
                    <a:cubicBezTo>
                      <a:pt x="101854" y="4826"/>
                      <a:pt x="98806" y="254"/>
                      <a:pt x="94996" y="254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85166" y="63500"/>
                <a:ext cx="292608" cy="229108"/>
              </a:xfrm>
              <a:custGeom>
                <a:avLst/>
                <a:gdLst/>
                <a:ahLst/>
                <a:cxnLst/>
                <a:rect r="r" b="b" t="t" l="l"/>
                <a:pathLst>
                  <a:path h="229108" w="292608">
                    <a:moveTo>
                      <a:pt x="292608" y="165100"/>
                    </a:moveTo>
                    <a:lnTo>
                      <a:pt x="13208" y="165100"/>
                    </a:lnTo>
                    <a:lnTo>
                      <a:pt x="13208" y="177800"/>
                    </a:lnTo>
                    <a:lnTo>
                      <a:pt x="292608" y="177800"/>
                    </a:lnTo>
                    <a:close/>
                    <a:moveTo>
                      <a:pt x="241173" y="96520"/>
                    </a:moveTo>
                    <a:cubicBezTo>
                      <a:pt x="254762" y="96520"/>
                      <a:pt x="265684" y="105410"/>
                      <a:pt x="265684" y="116205"/>
                    </a:cubicBezTo>
                    <a:cubicBezTo>
                      <a:pt x="265684" y="127000"/>
                      <a:pt x="254635" y="135890"/>
                      <a:pt x="241173" y="135890"/>
                    </a:cubicBezTo>
                    <a:cubicBezTo>
                      <a:pt x="227711" y="135890"/>
                      <a:pt x="216662" y="127000"/>
                      <a:pt x="216662" y="116205"/>
                    </a:cubicBezTo>
                    <a:cubicBezTo>
                      <a:pt x="216662" y="105410"/>
                      <a:pt x="227711" y="96520"/>
                      <a:pt x="241173" y="96520"/>
                    </a:cubicBezTo>
                    <a:moveTo>
                      <a:pt x="57404" y="96520"/>
                    </a:moveTo>
                    <a:cubicBezTo>
                      <a:pt x="70993" y="96520"/>
                      <a:pt x="81915" y="105410"/>
                      <a:pt x="81915" y="116205"/>
                    </a:cubicBezTo>
                    <a:cubicBezTo>
                      <a:pt x="81915" y="127000"/>
                      <a:pt x="70866" y="135890"/>
                      <a:pt x="57404" y="135890"/>
                    </a:cubicBezTo>
                    <a:cubicBezTo>
                      <a:pt x="43942" y="135890"/>
                      <a:pt x="32893" y="127000"/>
                      <a:pt x="32893" y="116205"/>
                    </a:cubicBezTo>
                    <a:cubicBezTo>
                      <a:pt x="32893" y="105410"/>
                      <a:pt x="43815" y="96520"/>
                      <a:pt x="57404" y="96520"/>
                    </a:cubicBezTo>
                    <a:moveTo>
                      <a:pt x="78232" y="0"/>
                    </a:moveTo>
                    <a:lnTo>
                      <a:pt x="71755" y="0"/>
                    </a:lnTo>
                    <a:lnTo>
                      <a:pt x="64008" y="11811"/>
                    </a:lnTo>
                    <a:lnTo>
                      <a:pt x="64008" y="38100"/>
                    </a:lnTo>
                    <a:lnTo>
                      <a:pt x="25400" y="50800"/>
                    </a:lnTo>
                    <a:lnTo>
                      <a:pt x="19558" y="50800"/>
                    </a:lnTo>
                    <a:cubicBezTo>
                      <a:pt x="9017" y="50800"/>
                      <a:pt x="635" y="57404"/>
                      <a:pt x="508" y="65532"/>
                    </a:cubicBezTo>
                    <a:lnTo>
                      <a:pt x="0" y="213741"/>
                    </a:lnTo>
                    <a:cubicBezTo>
                      <a:pt x="0" y="221869"/>
                      <a:pt x="8382" y="228600"/>
                      <a:pt x="18923" y="228600"/>
                    </a:cubicBezTo>
                    <a:lnTo>
                      <a:pt x="273558" y="229108"/>
                    </a:lnTo>
                    <a:cubicBezTo>
                      <a:pt x="283972" y="229108"/>
                      <a:pt x="292481" y="222504"/>
                      <a:pt x="292608" y="214376"/>
                    </a:cubicBezTo>
                    <a:lnTo>
                      <a:pt x="292608" y="57150"/>
                    </a:lnTo>
                    <a:cubicBezTo>
                      <a:pt x="292608" y="57150"/>
                      <a:pt x="287782" y="41910"/>
                      <a:pt x="277368" y="38100"/>
                    </a:cubicBezTo>
                    <a:lnTo>
                      <a:pt x="269367" y="50800"/>
                    </a:lnTo>
                    <a:lnTo>
                      <a:pt x="229108" y="50800"/>
                    </a:lnTo>
                    <a:lnTo>
                      <a:pt x="229108" y="12065"/>
                    </a:lnTo>
                    <a:cubicBezTo>
                      <a:pt x="229108" y="12065"/>
                      <a:pt x="232410" y="6223"/>
                      <a:pt x="228473" y="0"/>
                    </a:cubicBezTo>
                    <a:lnTo>
                      <a:pt x="221996" y="0"/>
                    </a:lnTo>
                    <a:lnTo>
                      <a:pt x="214757" y="8890"/>
                    </a:lnTo>
                    <a:lnTo>
                      <a:pt x="216408" y="38100"/>
                    </a:lnTo>
                    <a:lnTo>
                      <a:pt x="89408" y="38100"/>
                    </a:lnTo>
                    <a:lnTo>
                      <a:pt x="89408" y="11811"/>
                    </a:lnTo>
                    <a:cubicBezTo>
                      <a:pt x="85344" y="8636"/>
                      <a:pt x="82169" y="5969"/>
                      <a:pt x="78232" y="0"/>
                    </a:cubicBezTo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21920" y="152273"/>
                <a:ext cx="38227" cy="76454"/>
              </a:xfrm>
              <a:custGeom>
                <a:avLst/>
                <a:gdLst/>
                <a:ahLst/>
                <a:cxnLst/>
                <a:rect r="r" b="b" t="t" l="l"/>
                <a:pathLst>
                  <a:path h="76454" w="38227">
                    <a:moveTo>
                      <a:pt x="254" y="6223"/>
                    </a:moveTo>
                    <a:lnTo>
                      <a:pt x="0" y="70104"/>
                    </a:lnTo>
                    <a:cubicBezTo>
                      <a:pt x="0" y="73533"/>
                      <a:pt x="3556" y="76327"/>
                      <a:pt x="7747" y="76327"/>
                    </a:cubicBezTo>
                    <a:lnTo>
                      <a:pt x="38227" y="76454"/>
                    </a:lnTo>
                    <a:lnTo>
                      <a:pt x="38227" y="127"/>
                    </a:lnTo>
                    <a:lnTo>
                      <a:pt x="8001" y="0"/>
                    </a:lnTo>
                    <a:cubicBezTo>
                      <a:pt x="3683" y="0"/>
                      <a:pt x="127" y="2794"/>
                      <a:pt x="127" y="6223"/>
                    </a:cubicBezTo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60274" y="152400"/>
                <a:ext cx="19558" cy="77470"/>
              </a:xfrm>
              <a:custGeom>
                <a:avLst/>
                <a:gdLst/>
                <a:ahLst/>
                <a:cxnLst/>
                <a:rect r="r" b="b" t="t" l="l"/>
                <a:pathLst>
                  <a:path h="77470" w="19558">
                    <a:moveTo>
                      <a:pt x="0" y="0"/>
                    </a:moveTo>
                    <a:lnTo>
                      <a:pt x="0" y="76200"/>
                    </a:lnTo>
                    <a:lnTo>
                      <a:pt x="12192" y="76200"/>
                    </a:lnTo>
                    <a:lnTo>
                      <a:pt x="19431" y="77470"/>
                    </a:lnTo>
                    <a:lnTo>
                      <a:pt x="12573" y="14097"/>
                    </a:lnTo>
                    <a:cubicBezTo>
                      <a:pt x="19558" y="10922"/>
                      <a:pt x="16383" y="8255"/>
                      <a:pt x="12319" y="0"/>
                    </a:cubicBezTo>
                    <a:close/>
                  </a:path>
                </a:pathLst>
              </a:custGeom>
              <a:solidFill>
                <a:srgbClr val="FFC7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503174" y="152400"/>
                <a:ext cx="38354" cy="76327"/>
              </a:xfrm>
              <a:custGeom>
                <a:avLst/>
                <a:gdLst/>
                <a:ahLst/>
                <a:cxnLst/>
                <a:rect r="r" b="b" t="t" l="l"/>
                <a:pathLst>
                  <a:path h="76327" w="38354">
                    <a:moveTo>
                      <a:pt x="0" y="0"/>
                    </a:moveTo>
                    <a:lnTo>
                      <a:pt x="0" y="76200"/>
                    </a:lnTo>
                    <a:lnTo>
                      <a:pt x="30226" y="76327"/>
                    </a:lnTo>
                    <a:cubicBezTo>
                      <a:pt x="34544" y="76327"/>
                      <a:pt x="38100" y="73533"/>
                      <a:pt x="38100" y="70104"/>
                    </a:cubicBezTo>
                    <a:lnTo>
                      <a:pt x="38354" y="6223"/>
                    </a:lnTo>
                    <a:cubicBezTo>
                      <a:pt x="38354" y="2794"/>
                      <a:pt x="34798" y="0"/>
                      <a:pt x="30480" y="0"/>
                    </a:cubicBezTo>
                    <a:close/>
                  </a:path>
                </a:pathLst>
              </a:custGeom>
              <a:solidFill>
                <a:srgbClr val="44BE0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490474" y="152400"/>
                <a:ext cx="12700" cy="80010"/>
              </a:xfrm>
              <a:custGeom>
                <a:avLst/>
                <a:gdLst/>
                <a:ahLst/>
                <a:cxnLst/>
                <a:rect r="r" b="b" t="t" l="l"/>
                <a:pathLst>
                  <a:path h="80010" w="12700">
                    <a:moveTo>
                      <a:pt x="0" y="14097"/>
                    </a:moveTo>
                    <a:lnTo>
                      <a:pt x="0" y="74168"/>
                    </a:lnTo>
                    <a:cubicBezTo>
                      <a:pt x="1143" y="77343"/>
                      <a:pt x="4445" y="80010"/>
                      <a:pt x="8382" y="76200"/>
                    </a:cubicBezTo>
                    <a:lnTo>
                      <a:pt x="12700" y="76200"/>
                    </a:lnTo>
                    <a:lnTo>
                      <a:pt x="12700" y="0"/>
                    </a:lnTo>
                    <a:lnTo>
                      <a:pt x="8636" y="0"/>
                    </a:lnTo>
                    <a:lnTo>
                      <a:pt x="1397" y="10795"/>
                    </a:lnTo>
                  </a:path>
                </a:pathLst>
              </a:custGeom>
              <a:solidFill>
                <a:srgbClr val="FFC70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17932" y="160020"/>
                <a:ext cx="49022" cy="39370"/>
              </a:xfrm>
              <a:custGeom>
                <a:avLst/>
                <a:gdLst/>
                <a:ahLst/>
                <a:cxnLst/>
                <a:rect r="r" b="b" t="t" l="l"/>
                <a:pathLst>
                  <a:path h="39370" w="49022">
                    <a:moveTo>
                      <a:pt x="0" y="19685"/>
                    </a:moveTo>
                    <a:cubicBezTo>
                      <a:pt x="0" y="30607"/>
                      <a:pt x="10922" y="39370"/>
                      <a:pt x="24511" y="39370"/>
                    </a:cubicBezTo>
                    <a:cubicBezTo>
                      <a:pt x="38100" y="39370"/>
                      <a:pt x="49022" y="30480"/>
                      <a:pt x="49022" y="19685"/>
                    </a:cubicBezTo>
                    <a:cubicBezTo>
                      <a:pt x="49022" y="8890"/>
                      <a:pt x="37973" y="0"/>
                      <a:pt x="24511" y="0"/>
                    </a:cubicBezTo>
                    <a:cubicBezTo>
                      <a:pt x="11049" y="0"/>
                      <a:pt x="0" y="8890"/>
                      <a:pt x="0" y="19685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401701" y="160020"/>
                <a:ext cx="49022" cy="39370"/>
              </a:xfrm>
              <a:custGeom>
                <a:avLst/>
                <a:gdLst/>
                <a:ahLst/>
                <a:cxnLst/>
                <a:rect r="r" b="b" t="t" l="l"/>
                <a:pathLst>
                  <a:path h="39370" w="49022">
                    <a:moveTo>
                      <a:pt x="0" y="19685"/>
                    </a:moveTo>
                    <a:cubicBezTo>
                      <a:pt x="0" y="30607"/>
                      <a:pt x="11049" y="39370"/>
                      <a:pt x="24511" y="39370"/>
                    </a:cubicBezTo>
                    <a:cubicBezTo>
                      <a:pt x="37973" y="39370"/>
                      <a:pt x="49022" y="30480"/>
                      <a:pt x="49022" y="19685"/>
                    </a:cubicBezTo>
                    <a:cubicBezTo>
                      <a:pt x="49022" y="8890"/>
                      <a:pt x="37973" y="0"/>
                      <a:pt x="24511" y="0"/>
                    </a:cubicBezTo>
                    <a:cubicBezTo>
                      <a:pt x="11049" y="0"/>
                      <a:pt x="0" y="8890"/>
                      <a:pt x="0" y="19685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198374" y="228600"/>
                <a:ext cx="2794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79400">
                    <a:moveTo>
                      <a:pt x="279400" y="0"/>
                    </a:moveTo>
                    <a:lnTo>
                      <a:pt x="0" y="0"/>
                    </a:lnTo>
                    <a:lnTo>
                      <a:pt x="0" y="12700"/>
                    </a:lnTo>
                    <a:lnTo>
                      <a:pt x="27940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445643" y="328930"/>
                <a:ext cx="22352" cy="17907"/>
              </a:xfrm>
              <a:custGeom>
                <a:avLst/>
                <a:gdLst/>
                <a:ahLst/>
                <a:cxnLst/>
                <a:rect r="r" b="b" t="t" l="l"/>
                <a:pathLst>
                  <a:path h="17907" w="22352">
                    <a:moveTo>
                      <a:pt x="0" y="8890"/>
                    </a:moveTo>
                    <a:lnTo>
                      <a:pt x="5080" y="17907"/>
                    </a:lnTo>
                    <a:lnTo>
                      <a:pt x="22352" y="13970"/>
                    </a:lnTo>
                    <a:lnTo>
                      <a:pt x="17399" y="0"/>
                    </a:lnTo>
                    <a:lnTo>
                      <a:pt x="0" y="4064"/>
                    </a:lnTo>
                  </a:path>
                </a:pathLst>
              </a:custGeom>
              <a:solidFill>
                <a:srgbClr val="FFC700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445643" y="353568"/>
                <a:ext cx="22479" cy="18034"/>
              </a:xfrm>
              <a:custGeom>
                <a:avLst/>
                <a:gdLst/>
                <a:ahLst/>
                <a:cxnLst/>
                <a:rect r="r" b="b" t="t" l="l"/>
                <a:pathLst>
                  <a:path h="18034" w="22479">
                    <a:moveTo>
                      <a:pt x="0" y="9017"/>
                    </a:moveTo>
                    <a:lnTo>
                      <a:pt x="5080" y="18034"/>
                    </a:lnTo>
                    <a:lnTo>
                      <a:pt x="22479" y="13970"/>
                    </a:lnTo>
                    <a:lnTo>
                      <a:pt x="17526" y="0"/>
                    </a:lnTo>
                    <a:lnTo>
                      <a:pt x="127" y="4064"/>
                    </a:lnTo>
                  </a:path>
                </a:pathLst>
              </a:custGeom>
              <a:solidFill>
                <a:srgbClr val="FFC700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5282456" y="8375032"/>
              <a:ext cx="963716" cy="311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2"/>
                </a:lnSpc>
              </a:pPr>
              <a:r>
                <a:rPr lang="en-US" sz="1394" spc="9">
                  <a:solidFill>
                    <a:srgbClr val="939598"/>
                  </a:solidFill>
                  <a:latin typeface="IBM Plex Sans Condensed Bold"/>
                </a:rPr>
                <a:t>SIGN OUT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551629" y="3602353"/>
              <a:ext cx="642750" cy="37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en-US" sz="1651" spc="11">
                  <a:solidFill>
                    <a:srgbClr val="939598"/>
                  </a:solidFill>
                  <a:latin typeface="IBM Plex Sans Condensed"/>
                </a:rPr>
                <a:t>Char</a:t>
              </a:r>
              <a:r>
                <a:rPr lang="en-US" sz="1651" spc="11">
                  <a:solidFill>
                    <a:srgbClr val="FFFFFF"/>
                  </a:solidFill>
                  <a:latin typeface="IBM Plex Sans Condensed"/>
                </a:rPr>
                <a:t> </a:t>
              </a:r>
              <a:r>
                <a:rPr lang="en-US" sz="1651" spc="11">
                  <a:solidFill>
                    <a:srgbClr val="939598"/>
                  </a:solidFill>
                  <a:latin typeface="IBM Plex Sans Condensed"/>
                </a:rPr>
                <a:t>t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551629" y="4568614"/>
              <a:ext cx="636904" cy="37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en-US" sz="1651" spc="11">
                  <a:solidFill>
                    <a:srgbClr val="939598"/>
                  </a:solidFill>
                  <a:latin typeface="IBM Plex Sans Condensed"/>
                </a:rPr>
                <a:t>Email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551629" y="2703999"/>
              <a:ext cx="1280563" cy="37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en-US" sz="1651" spc="11">
                  <a:solidFill>
                    <a:srgbClr val="39B54A"/>
                  </a:solidFill>
                  <a:latin typeface="IBM Plex Sans Condensed"/>
                </a:rPr>
                <a:t>Dashboard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9141076" y="578087"/>
              <a:ext cx="1280563" cy="37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1"/>
                </a:lnSpc>
              </a:pPr>
              <a:r>
                <a:rPr lang="en-US" sz="1651" spc="11">
                  <a:solidFill>
                    <a:srgbClr val="939598"/>
                  </a:solidFill>
                  <a:latin typeface="IBM Plex Sans Condensed"/>
                </a:rPr>
                <a:t>Dashboard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551629" y="5735125"/>
              <a:ext cx="841563" cy="29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0"/>
                </a:lnSpc>
              </a:pPr>
              <a:r>
                <a:rPr lang="en-US" sz="1321" spc="10">
                  <a:solidFill>
                    <a:srgbClr val="939598"/>
                  </a:solidFill>
                  <a:latin typeface="IBM Plex Sans Condensed"/>
                </a:rPr>
                <a:t>Setting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6902098" y="3706225"/>
              <a:ext cx="86231" cy="211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9"/>
                </a:lnSpc>
              </a:pPr>
              <a:r>
                <a:rPr lang="en-US" sz="992" spc="6">
                  <a:solidFill>
                    <a:srgbClr val="FFFFFF"/>
                  </a:solidFill>
                  <a:latin typeface="IBM Plex Sans Condensed Bold"/>
                </a:rPr>
                <a:t>2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2164071" y="533973"/>
              <a:ext cx="993278" cy="47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0"/>
                </a:lnSpc>
              </a:pPr>
              <a:r>
                <a:rPr lang="en-US" sz="2093" spc="14">
                  <a:solidFill>
                    <a:srgbClr val="939598"/>
                  </a:solidFill>
                  <a:latin typeface="IBM Plex Sans Condensed"/>
                </a:rPr>
                <a:t>Search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6450697" y="3560600"/>
              <a:ext cx="566925" cy="56692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D262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785" lIns="46785" bIns="46785" rIns="4678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true" flipV="true" rot="0">
              <a:off x="0" y="9139834"/>
              <a:ext cx="3453731" cy="4576166"/>
            </a:xfrm>
            <a:custGeom>
              <a:avLst/>
              <a:gdLst/>
              <a:ahLst/>
              <a:cxnLst/>
              <a:rect r="r" b="b" t="t" l="l"/>
              <a:pathLst>
                <a:path h="4576166" w="3453731">
                  <a:moveTo>
                    <a:pt x="3453731" y="4576166"/>
                  </a:moveTo>
                  <a:lnTo>
                    <a:pt x="0" y="4576166"/>
                  </a:lnTo>
                  <a:lnTo>
                    <a:pt x="0" y="0"/>
                  </a:lnTo>
                  <a:lnTo>
                    <a:pt x="3453731" y="0"/>
                  </a:lnTo>
                  <a:lnTo>
                    <a:pt x="3453731" y="4576166"/>
                  </a:lnTo>
                  <a:close/>
                </a:path>
              </a:pathLst>
            </a:custGeom>
            <a:blipFill>
              <a:blip r:embed="rId8"/>
              <a:stretch>
                <a:fillRect l="-12607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1488" y="-868477"/>
            <a:ext cx="17885562" cy="10126777"/>
            <a:chOff x="0" y="0"/>
            <a:chExt cx="23847416" cy="13502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62260" y="8162097"/>
              <a:ext cx="7302256" cy="3836599"/>
            </a:xfrm>
            <a:custGeom>
              <a:avLst/>
              <a:gdLst/>
              <a:ahLst/>
              <a:cxnLst/>
              <a:rect r="r" b="b" t="t" l="l"/>
              <a:pathLst>
                <a:path h="3836599" w="7302256">
                  <a:moveTo>
                    <a:pt x="0" y="0"/>
                  </a:moveTo>
                  <a:lnTo>
                    <a:pt x="7302256" y="0"/>
                  </a:lnTo>
                  <a:lnTo>
                    <a:pt x="7302256" y="3836599"/>
                  </a:lnTo>
                  <a:lnTo>
                    <a:pt x="0" y="383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610950"/>
              <a:ext cx="11655416" cy="187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78BE20"/>
                  </a:solidFill>
                  <a:latin typeface="Saira Bold"/>
                </a:rPr>
                <a:t>Differences Before and After Optimization: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</a:p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6CE5E8"/>
                  </a:solidFill>
                  <a:latin typeface="Saira Light"/>
                </a:rPr>
                <a:t>1. Before Optimization: 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11655416" y="6574880"/>
              <a:ext cx="0" cy="692749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6" id="6"/>
            <p:cNvSpPr/>
            <p:nvPr/>
          </p:nvSpPr>
          <p:spPr>
            <a:xfrm flipH="true" flipV="true" rot="5400000">
              <a:off x="18396723" y="-442353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6"/>
                  </a:moveTo>
                  <a:lnTo>
                    <a:pt x="0" y="5893046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6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004591" y="4136086"/>
              <a:ext cx="4642874" cy="7759769"/>
            </a:xfrm>
            <a:custGeom>
              <a:avLst/>
              <a:gdLst/>
              <a:ahLst/>
              <a:cxnLst/>
              <a:rect r="r" b="b" t="t" l="l"/>
              <a:pathLst>
                <a:path h="7759769" w="4642874">
                  <a:moveTo>
                    <a:pt x="0" y="0"/>
                  </a:moveTo>
                  <a:lnTo>
                    <a:pt x="4642874" y="0"/>
                  </a:lnTo>
                  <a:lnTo>
                    <a:pt x="4642874" y="7759768"/>
                  </a:lnTo>
                  <a:lnTo>
                    <a:pt x="0" y="7759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358486" y="6894560"/>
              <a:ext cx="5022652" cy="1117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5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6CE5E8"/>
                  </a:solidFill>
                  <a:latin typeface="Saira Light"/>
                </a:rPr>
                <a:t>2. After Optimization: </a:t>
              </a:r>
            </a:p>
            <a:p>
              <a:pPr>
                <a:lnSpc>
                  <a:spcPts val="3365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11102"/>
              <a:ext cx="10909963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FFC72C"/>
                  </a:solidFill>
                  <a:latin typeface="Saira Bold"/>
                </a:rPr>
                <a:t>Why the mini solar Cells  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5544" y="12134893"/>
              <a:ext cx="9199721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Saira Light"/>
                </a:rPr>
                <a:t>High reliance on conventional power sources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Saira Light"/>
                </a:rPr>
                <a:t>Power Bank Energy Capacity: 37.00 watt-hours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833348" y="12177226"/>
              <a:ext cx="9019381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Saira Light"/>
                </a:rPr>
                <a:t>Enhances sustainability and energy efficiency.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68230" y="2974449"/>
              <a:ext cx="17362873" cy="1715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8522" indent="-269261" lvl="1">
                <a:lnSpc>
                  <a:spcPts val="3492"/>
                </a:lnSpc>
                <a:buFont typeface="Arial"/>
                <a:buChar char="•"/>
              </a:pPr>
              <a:r>
                <a:rPr lang="en-US" sz="2494">
                  <a:solidFill>
                    <a:srgbClr val="FFFFFF"/>
                  </a:solidFill>
                  <a:latin typeface="Saira Light"/>
                </a:rPr>
                <a:t>The mini solar cells (12V 150mA ) is a central element in our optimization.</a:t>
              </a:r>
            </a:p>
            <a:p>
              <a:pPr marL="538522" indent="-269261" lvl="1">
                <a:lnSpc>
                  <a:spcPts val="3492"/>
                </a:lnSpc>
                <a:buFont typeface="Arial"/>
                <a:buChar char="•"/>
              </a:pPr>
              <a:r>
                <a:rPr lang="en-US" sz="2494">
                  <a:solidFill>
                    <a:srgbClr val="FFFFFF"/>
                  </a:solidFill>
                  <a:latin typeface="Saira Light"/>
                </a:rPr>
                <a:t>It enables efficient, sustainable, and eco-friendly power for the educational robot.</a:t>
              </a:r>
            </a:p>
            <a:p>
              <a:pPr marL="538522" indent="-269261" lvl="1">
                <a:lnSpc>
                  <a:spcPts val="3492"/>
                </a:lnSpc>
                <a:buFont typeface="Arial"/>
                <a:buChar char="•"/>
              </a:pPr>
              <a:r>
                <a:rPr lang="en-US" sz="2494">
                  <a:solidFill>
                    <a:srgbClr val="FFFFFF"/>
                  </a:solidFill>
                  <a:latin typeface="Saira Light"/>
                </a:rPr>
                <a:t>Compact design ensures seamless integration without compromising mobility.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8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9893" y="430290"/>
            <a:ext cx="19171836" cy="11639715"/>
            <a:chOff x="0" y="0"/>
            <a:chExt cx="25562448" cy="15519620"/>
          </a:xfrm>
        </p:grpSpPr>
        <p:sp>
          <p:nvSpPr>
            <p:cNvPr name="AutoShape 3" id="3"/>
            <p:cNvSpPr/>
            <p:nvPr/>
          </p:nvSpPr>
          <p:spPr>
            <a:xfrm flipV="true">
              <a:off x="9379109" y="1785878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13759282" y="10332554"/>
              <a:ext cx="6625237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  <a:ea typeface="Saira Bold"/>
                </a:rPr>
                <a:t>4.﻿Implementation of AI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9379109" y="7604561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9379109" y="4482122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9424847" y="10666353"/>
              <a:ext cx="309283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diamond" len="lg" w="lg"/>
              <a:tailEnd type="diamond" len="lg" w="lg"/>
            </a:ln>
          </p:spPr>
        </p:sp>
        <p:sp>
          <p:nvSpPr>
            <p:cNvPr name="Freeform 8" id="8"/>
            <p:cNvSpPr/>
            <p:nvPr/>
          </p:nvSpPr>
          <p:spPr>
            <a:xfrm flipH="true" flipV="true" rot="-9229665">
              <a:off x="19511229" y="8824157"/>
              <a:ext cx="5008340" cy="5893047"/>
            </a:xfrm>
            <a:custGeom>
              <a:avLst/>
              <a:gdLst/>
              <a:ahLst/>
              <a:cxnLst/>
              <a:rect r="r" b="b" t="t" l="l"/>
              <a:pathLst>
                <a:path h="5893047" w="5008340">
                  <a:moveTo>
                    <a:pt x="5008340" y="5893047"/>
                  </a:moveTo>
                  <a:lnTo>
                    <a:pt x="0" y="5893047"/>
                  </a:lnTo>
                  <a:lnTo>
                    <a:pt x="0" y="0"/>
                  </a:lnTo>
                  <a:lnTo>
                    <a:pt x="5008340" y="0"/>
                  </a:lnTo>
                  <a:lnTo>
                    <a:pt x="5008340" y="589304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20851" y="8498642"/>
              <a:ext cx="5946044" cy="3989255"/>
            </a:xfrm>
            <a:custGeom>
              <a:avLst/>
              <a:gdLst/>
              <a:ahLst/>
              <a:cxnLst/>
              <a:rect r="r" b="b" t="t" l="l"/>
              <a:pathLst>
                <a:path h="3989255" w="5946044">
                  <a:moveTo>
                    <a:pt x="0" y="0"/>
                  </a:moveTo>
                  <a:lnTo>
                    <a:pt x="5946044" y="0"/>
                  </a:lnTo>
                  <a:lnTo>
                    <a:pt x="5946044" y="3989255"/>
                  </a:lnTo>
                  <a:lnTo>
                    <a:pt x="0" y="3989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389645" y="5399034"/>
              <a:ext cx="6574743" cy="4411055"/>
            </a:xfrm>
            <a:custGeom>
              <a:avLst/>
              <a:gdLst/>
              <a:ahLst/>
              <a:cxnLst/>
              <a:rect r="r" b="b" t="t" l="l"/>
              <a:pathLst>
                <a:path h="4411055" w="6574743">
                  <a:moveTo>
                    <a:pt x="0" y="0"/>
                  </a:moveTo>
                  <a:lnTo>
                    <a:pt x="6574744" y="0"/>
                  </a:lnTo>
                  <a:lnTo>
                    <a:pt x="6574744" y="4411055"/>
                  </a:lnTo>
                  <a:lnTo>
                    <a:pt x="0" y="441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27369" y="2792565"/>
              <a:ext cx="6139526" cy="4119064"/>
            </a:xfrm>
            <a:custGeom>
              <a:avLst/>
              <a:gdLst/>
              <a:ahLst/>
              <a:cxnLst/>
              <a:rect r="r" b="b" t="t" l="l"/>
              <a:pathLst>
                <a:path h="4119064" w="6139526">
                  <a:moveTo>
                    <a:pt x="0" y="0"/>
                  </a:moveTo>
                  <a:lnTo>
                    <a:pt x="6139526" y="0"/>
                  </a:lnTo>
                  <a:lnTo>
                    <a:pt x="6139526" y="4119064"/>
                  </a:lnTo>
                  <a:lnTo>
                    <a:pt x="0" y="41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531154" y="150239"/>
              <a:ext cx="5643167" cy="3786052"/>
            </a:xfrm>
            <a:custGeom>
              <a:avLst/>
              <a:gdLst/>
              <a:ahLst/>
              <a:cxnLst/>
              <a:rect r="r" b="b" t="t" l="l"/>
              <a:pathLst>
                <a:path h="3786052" w="5643167">
                  <a:moveTo>
                    <a:pt x="0" y="0"/>
                  </a:moveTo>
                  <a:lnTo>
                    <a:pt x="5643167" y="0"/>
                  </a:lnTo>
                  <a:lnTo>
                    <a:pt x="5643167" y="3786052"/>
                  </a:lnTo>
                  <a:lnTo>
                    <a:pt x="0" y="3786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109820" y="5919801"/>
              <a:ext cx="5134394" cy="4202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Utilizing IoT sensors for monitoring energy consumption. </a:t>
              </a:r>
            </a:p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 Tracking movements and assessing overall functionality. </a:t>
              </a:r>
            </a:p>
            <a:p>
              <a:pPr>
                <a:lnSpc>
                  <a:spcPts val="3645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179475" y="4050847"/>
              <a:ext cx="1009096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</a:rPr>
                <a:t>2.Primary Goal: IoT for Remote Monitoring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250125" y="918010"/>
              <a:ext cx="4558268" cy="1764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 Objectives aligned for seamless integration of IoT and AI technologies.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459237" y="7281769"/>
              <a:ext cx="6625237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</a:rPr>
                <a:t>3. IoT Sensor Applications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74093"/>
              <a:ext cx="909717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4DF9FE"/>
                  </a:solidFill>
                  <a:latin typeface="Saira Bold"/>
                  <a:ea typeface="Saira Bold"/>
                </a:rPr>
                <a:t>1.Seamless Integration of Technologies﻿: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930101" y="9145739"/>
              <a:ext cx="3643372" cy="2373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5"/>
                </a:lnSpc>
              </a:pPr>
              <a:r>
                <a:rPr lang="en-US" sz="2250" spc="-58">
                  <a:solidFill>
                    <a:srgbClr val="FFFFFF"/>
                  </a:solidFill>
                  <a:latin typeface="Saira Bold"/>
                </a:rPr>
                <a:t>Introducing AI to customize personalized learning experiences.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16458190" cy="1052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36"/>
                </a:lnSpc>
                <a:spcBef>
                  <a:spcPct val="0"/>
                </a:spcBef>
              </a:pPr>
              <a:r>
                <a:rPr lang="en-US" sz="4740">
                  <a:solidFill>
                    <a:srgbClr val="FFC72C"/>
                  </a:solidFill>
                  <a:latin typeface="Saira Bold"/>
                </a:rPr>
                <a:t>System Upgrades (IoT, AI) Challenge: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459237" y="3385521"/>
              <a:ext cx="5214991" cy="2983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2"/>
                </a:lnSpc>
              </a:pPr>
              <a:r>
                <a:rPr lang="en-US" sz="2248" spc="-58">
                  <a:solidFill>
                    <a:srgbClr val="FFFFFF"/>
                  </a:solidFill>
                  <a:latin typeface="Saira Bold"/>
                </a:rPr>
                <a:t>IoT enables remote monitoring.</a:t>
              </a:r>
            </a:p>
            <a:p>
              <a:pPr algn="l">
                <a:lnSpc>
                  <a:spcPts val="3642"/>
                </a:lnSpc>
              </a:pPr>
              <a:r>
                <a:rPr lang="en-US" sz="2248" spc="-58">
                  <a:solidFill>
                    <a:srgbClr val="FFFFFF"/>
                  </a:solidFill>
                  <a:latin typeface="Saira Bold"/>
                </a:rPr>
                <a:t>Real-time insights into educational robot performance and engagement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DAF2ysfejw0</dc:identifier>
  <dcterms:modified xsi:type="dcterms:W3CDTF">2011-08-01T06:04:30Z</dcterms:modified>
  <cp:revision>1</cp:revision>
  <dc:title>PES Challenge TSYP</dc:title>
</cp:coreProperties>
</file>